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73" r:id="rId2"/>
    <p:sldId id="299" r:id="rId3"/>
    <p:sldId id="340" r:id="rId4"/>
    <p:sldId id="341" r:id="rId5"/>
    <p:sldId id="263" r:id="rId6"/>
    <p:sldId id="328" r:id="rId7"/>
    <p:sldId id="304" r:id="rId8"/>
    <p:sldId id="322" r:id="rId9"/>
    <p:sldId id="300" r:id="rId10"/>
    <p:sldId id="301" r:id="rId11"/>
    <p:sldId id="329" r:id="rId12"/>
    <p:sldId id="307" r:id="rId13"/>
    <p:sldId id="305" r:id="rId14"/>
    <p:sldId id="259" r:id="rId15"/>
    <p:sldId id="330" r:id="rId16"/>
    <p:sldId id="331" r:id="rId17"/>
    <p:sldId id="332" r:id="rId18"/>
    <p:sldId id="333" r:id="rId19"/>
    <p:sldId id="295" r:id="rId20"/>
    <p:sldId id="335" r:id="rId21"/>
    <p:sldId id="323" r:id="rId22"/>
    <p:sldId id="338" r:id="rId23"/>
    <p:sldId id="314" r:id="rId24"/>
    <p:sldId id="326" r:id="rId25"/>
    <p:sldId id="312" r:id="rId26"/>
    <p:sldId id="337" r:id="rId27"/>
    <p:sldId id="313" r:id="rId28"/>
    <p:sldId id="261" r:id="rId29"/>
    <p:sldId id="262" r:id="rId30"/>
    <p:sldId id="342" r:id="rId31"/>
    <p:sldId id="339" r:id="rId32"/>
    <p:sldId id="327" r:id="rId33"/>
    <p:sldId id="315" r:id="rId34"/>
    <p:sldId id="316" r:id="rId35"/>
    <p:sldId id="317" r:id="rId36"/>
    <p:sldId id="343" r:id="rId37"/>
    <p:sldId id="292" r:id="rId38"/>
    <p:sldId id="344" r:id="rId39"/>
    <p:sldId id="345" r:id="rId40"/>
    <p:sldId id="346" r:id="rId41"/>
    <p:sldId id="347" r:id="rId42"/>
    <p:sldId id="348" r:id="rId43"/>
    <p:sldId id="291" r:id="rId44"/>
    <p:sldId id="28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4CF7"/>
    <a:srgbClr val="B589DD"/>
    <a:srgbClr val="FFFFFF"/>
    <a:srgbClr val="B0EDF6"/>
    <a:srgbClr val="81AEB5"/>
    <a:srgbClr val="BAF4F8"/>
    <a:srgbClr val="45A4A7"/>
    <a:srgbClr val="325B7F"/>
    <a:srgbClr val="5AB5C4"/>
    <a:srgbClr val="4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p:restoredTop sz="94855"/>
  </p:normalViewPr>
  <p:slideViewPr>
    <p:cSldViewPr snapToGrid="0">
      <p:cViewPr varScale="1">
        <p:scale>
          <a:sx n="101" d="100"/>
          <a:sy n="101" d="100"/>
        </p:scale>
        <p:origin x="1000" y="200"/>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2DD8B-77C8-8D44-A68E-26647C71FCBC}" type="datetimeFigureOut">
              <a:rPr lang="pt-BR" smtClean="0"/>
              <a:t>13/07/2024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24EEF-05BA-8142-9723-A237002A2D98}" type="slidenum">
              <a:rPr lang="pt-BR" smtClean="0"/>
              <a:t>‹nº›</a:t>
            </a:fld>
            <a:endParaRPr lang="pt-BR" dirty="0"/>
          </a:p>
        </p:txBody>
      </p:sp>
    </p:spTree>
    <p:extLst>
      <p:ext uri="{BB962C8B-B14F-4D97-AF65-F5344CB8AC3E}">
        <p14:creationId xmlns:p14="http://schemas.microsoft.com/office/powerpoint/2010/main" val="124428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924EEF-05BA-8142-9723-A237002A2D98}" type="slidenum">
              <a:rPr lang="pt-BR" smtClean="0"/>
              <a:t>9</a:t>
            </a:fld>
            <a:endParaRPr lang="pt-BR" dirty="0"/>
          </a:p>
        </p:txBody>
      </p:sp>
    </p:spTree>
    <p:extLst>
      <p:ext uri="{BB962C8B-B14F-4D97-AF65-F5344CB8AC3E}">
        <p14:creationId xmlns:p14="http://schemas.microsoft.com/office/powerpoint/2010/main" val="19226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924EEF-05BA-8142-9723-A237002A2D98}" type="slidenum">
              <a:rPr lang="pt-BR" smtClean="0"/>
              <a:t>23</a:t>
            </a:fld>
            <a:endParaRPr lang="pt-BR" dirty="0"/>
          </a:p>
        </p:txBody>
      </p:sp>
    </p:spTree>
    <p:extLst>
      <p:ext uri="{BB962C8B-B14F-4D97-AF65-F5344CB8AC3E}">
        <p14:creationId xmlns:p14="http://schemas.microsoft.com/office/powerpoint/2010/main" val="302441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924EEF-05BA-8142-9723-A237002A2D98}" type="slidenum">
              <a:rPr lang="pt-BR" smtClean="0"/>
              <a:t>24</a:t>
            </a:fld>
            <a:endParaRPr lang="pt-BR" dirty="0"/>
          </a:p>
        </p:txBody>
      </p:sp>
    </p:spTree>
    <p:extLst>
      <p:ext uri="{BB962C8B-B14F-4D97-AF65-F5344CB8AC3E}">
        <p14:creationId xmlns:p14="http://schemas.microsoft.com/office/powerpoint/2010/main" val="101293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924EEF-05BA-8142-9723-A237002A2D98}" type="slidenum">
              <a:rPr lang="pt-BR" smtClean="0"/>
              <a:t>26</a:t>
            </a:fld>
            <a:endParaRPr lang="pt-BR" dirty="0"/>
          </a:p>
        </p:txBody>
      </p:sp>
    </p:spTree>
    <p:extLst>
      <p:ext uri="{BB962C8B-B14F-4D97-AF65-F5344CB8AC3E}">
        <p14:creationId xmlns:p14="http://schemas.microsoft.com/office/powerpoint/2010/main" val="203520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924EEF-05BA-8142-9723-A237002A2D98}" type="slidenum">
              <a:rPr lang="pt-BR" smtClean="0"/>
              <a:t>31</a:t>
            </a:fld>
            <a:endParaRPr lang="pt-BR" dirty="0"/>
          </a:p>
        </p:txBody>
      </p:sp>
    </p:spTree>
    <p:extLst>
      <p:ext uri="{BB962C8B-B14F-4D97-AF65-F5344CB8AC3E}">
        <p14:creationId xmlns:p14="http://schemas.microsoft.com/office/powerpoint/2010/main" val="1438411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4134504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318781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57618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26687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52212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6604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347544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49308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49080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484993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94BD518-1E29-A24F-95FF-6DBD826B60EE}" type="datetimeFigureOut">
              <a:rPr lang="pt-BR" smtClean="0"/>
              <a:t>13/07/2024</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20908189-4594-1A44-BB37-D8970CC693C5}" type="slidenum">
              <a:rPr lang="pt-BR" smtClean="0"/>
              <a:t>‹nº›</a:t>
            </a:fld>
            <a:endParaRPr lang="pt-BR" dirty="0"/>
          </a:p>
        </p:txBody>
      </p:sp>
    </p:spTree>
    <p:extLst>
      <p:ext uri="{BB962C8B-B14F-4D97-AF65-F5344CB8AC3E}">
        <p14:creationId xmlns:p14="http://schemas.microsoft.com/office/powerpoint/2010/main" val="68482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BD518-1E29-A24F-95FF-6DBD826B60EE}" type="datetimeFigureOut">
              <a:rPr lang="pt-BR" smtClean="0"/>
              <a:t>13/07/2024</a:t>
            </a:fld>
            <a:endParaRPr lang="pt-B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08189-4594-1A44-BB37-D8970CC693C5}" type="slidenum">
              <a:rPr lang="pt-BR" smtClean="0"/>
              <a:t>‹nº›</a:t>
            </a:fld>
            <a:endParaRPr lang="pt-BR" dirty="0"/>
          </a:p>
        </p:txBody>
      </p:sp>
    </p:spTree>
    <p:extLst>
      <p:ext uri="{BB962C8B-B14F-4D97-AF65-F5344CB8AC3E}">
        <p14:creationId xmlns:p14="http://schemas.microsoft.com/office/powerpoint/2010/main" val="219382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7.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4.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7.png"/><Relationship Id="rId4" Type="http://schemas.openxmlformats.org/officeDocument/2006/relationships/image" Target="../media/image60.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8.png"/><Relationship Id="rId7" Type="http://schemas.openxmlformats.org/officeDocument/2006/relationships/image" Target="../media/image7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8.png"/><Relationship Id="rId7" Type="http://schemas.openxmlformats.org/officeDocument/2006/relationships/image" Target="../media/image1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8.png"/><Relationship Id="rId5" Type="http://schemas.openxmlformats.org/officeDocument/2006/relationships/image" Target="../media/image41.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3066724" y="83127"/>
            <a:ext cx="6058551" cy="703020"/>
          </a:xfrm>
        </p:spPr>
        <p:txBody>
          <a:bodyPr vert="horz" lIns="91440" tIns="45720" rIns="91440" bIns="45720" rtlCol="0" anchor="b">
            <a:normAutofit/>
          </a:bodyPr>
          <a:lstStyle/>
          <a:p>
            <a:r>
              <a:rPr lang="en-US" sz="3600" dirty="0">
                <a:solidFill>
                  <a:schemeClr val="accent4"/>
                </a:solidFill>
                <a:latin typeface="Fredoka" pitchFamily="2" charset="-79"/>
                <a:ea typeface="Silom" pitchFamily="2" charset="-34"/>
                <a:cs typeface="Fredoka" pitchFamily="2" charset="-79"/>
              </a:rPr>
              <a:t>VISÃO GERAL DO MÓDULO</a:t>
            </a:r>
          </a:p>
        </p:txBody>
      </p:sp>
      <p:sp>
        <p:nvSpPr>
          <p:cNvPr id="4" name="CaixaDeTexto 3">
            <a:extLst>
              <a:ext uri="{FF2B5EF4-FFF2-40B4-BE49-F238E27FC236}">
                <a16:creationId xmlns:a16="http://schemas.microsoft.com/office/drawing/2014/main" id="{5FE48EF5-D6C7-280B-446D-4EA17BD643BB}"/>
              </a:ext>
            </a:extLst>
          </p:cNvPr>
          <p:cNvSpPr txBox="1"/>
          <p:nvPr/>
        </p:nvSpPr>
        <p:spPr>
          <a:xfrm>
            <a:off x="588936" y="1443587"/>
            <a:ext cx="11035145" cy="3539430"/>
          </a:xfrm>
          <a:prstGeom prst="rect">
            <a:avLst/>
          </a:prstGeom>
          <a:noFill/>
        </p:spPr>
        <p:txBody>
          <a:bodyPr wrap="square">
            <a:spAutoFit/>
          </a:bodyPr>
          <a:lstStyle/>
          <a:p>
            <a:pPr marL="285750" indent="-285750">
              <a:buFont typeface="Arial" panose="020B0604020202020204" pitchFamily="34" charset="0"/>
              <a:buChar char="•"/>
            </a:pPr>
            <a:r>
              <a:rPr lang="pt-BR" sz="3200" dirty="0">
                <a:solidFill>
                  <a:srgbClr val="FFFFFF"/>
                </a:solidFill>
                <a:latin typeface="Fredoka" pitchFamily="2" charset="-79"/>
                <a:cs typeface="Fredoka" pitchFamily="2" charset="-79"/>
              </a:rPr>
              <a:t>Endereçamento IP</a:t>
            </a:r>
          </a:p>
          <a:p>
            <a:pPr marL="285750" indent="-285750">
              <a:buFont typeface="Arial" panose="020B0604020202020204" pitchFamily="34" charset="0"/>
              <a:buChar char="•"/>
            </a:pPr>
            <a:endParaRPr lang="pt-BR" sz="32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3200" dirty="0">
                <a:solidFill>
                  <a:srgbClr val="FFFFFF"/>
                </a:solidFill>
                <a:latin typeface="Fredoka" pitchFamily="2" charset="-79"/>
                <a:cs typeface="Fredoka" pitchFamily="2" charset="-79"/>
              </a:rPr>
              <a:t>Fundamentos da Virtual Private Cloud (VPC)</a:t>
            </a:r>
          </a:p>
          <a:p>
            <a:pPr marL="285750" indent="-285750">
              <a:buFont typeface="Arial" panose="020B0604020202020204" pitchFamily="34" charset="0"/>
              <a:buChar char="•"/>
            </a:pPr>
            <a:endParaRPr lang="pt-BR" sz="32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3200" dirty="0">
                <a:solidFill>
                  <a:srgbClr val="FFFFFF"/>
                </a:solidFill>
                <a:latin typeface="Fredoka" pitchFamily="2" charset="-79"/>
                <a:cs typeface="Fredoka" pitchFamily="2" charset="-79"/>
              </a:rPr>
              <a:t>Segurança de tráfego de VPC</a:t>
            </a:r>
          </a:p>
          <a:p>
            <a:pPr marL="285750" indent="-285750">
              <a:buFont typeface="Arial" panose="020B0604020202020204" pitchFamily="34" charset="0"/>
              <a:buChar char="•"/>
            </a:pPr>
            <a:endParaRPr lang="pt-BR" sz="3200" dirty="0">
              <a:solidFill>
                <a:srgbClr val="FFFFFF"/>
              </a:solidFill>
              <a:latin typeface="Fredoka" pitchFamily="2" charset="-79"/>
              <a:cs typeface="Fredoka" pitchFamily="2" charset="-79"/>
            </a:endParaRPr>
          </a:p>
          <a:p>
            <a:pPr marL="285750" indent="-285750">
              <a:buFont typeface="Arial" panose="020B0604020202020204" pitchFamily="34" charset="0"/>
              <a:buChar char="•"/>
            </a:pPr>
            <a:r>
              <a:rPr lang="pt-BR" sz="3200" dirty="0">
                <a:solidFill>
                  <a:srgbClr val="FFFFFF"/>
                </a:solidFill>
                <a:latin typeface="Fredoka" pitchFamily="2" charset="-79"/>
                <a:cs typeface="Fredoka" pitchFamily="2" charset="-79"/>
              </a:rPr>
              <a:t>Redes Híbridas</a:t>
            </a:r>
          </a:p>
        </p:txBody>
      </p:sp>
    </p:spTree>
    <p:extLst>
      <p:ext uri="{BB962C8B-B14F-4D97-AF65-F5344CB8AC3E}">
        <p14:creationId xmlns:p14="http://schemas.microsoft.com/office/powerpoint/2010/main" val="2472728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333BFFA-D8E2-2A13-E947-6C8AACF9C322}"/>
              </a:ext>
            </a:extLst>
          </p:cNvPr>
          <p:cNvSpPr/>
          <p:nvPr/>
        </p:nvSpPr>
        <p:spPr>
          <a:xfrm>
            <a:off x="4055731" y="950151"/>
            <a:ext cx="4047836" cy="4849091"/>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a:extLst>
              <a:ext uri="{FF2B5EF4-FFF2-40B4-BE49-F238E27FC236}">
                <a16:creationId xmlns:a16="http://schemas.microsoft.com/office/drawing/2014/main" id="{EFEB31A1-E5C6-5C29-2B1E-FA2CE5EBB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031" y="79082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5E9CDA-6CD4-DC82-5C86-0D90D329C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0" y="675286"/>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DE374DE-449F-79CA-E141-9CFFB8D9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0" y="2191791"/>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12B944B-621C-40E6-1BE7-2F7CFACC9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0" y="3634620"/>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DF599BA-9A0F-E3C4-2167-902C0E7AC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30" y="5077449"/>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F622B9E-7DFC-EEE8-21FE-207FB10EB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178" y="675286"/>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16E5ABA-4B8A-B55C-C187-5BD2DCD54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178" y="2191791"/>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1CA8E74-7713-4CB1-6E47-D433D230F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178" y="3634620"/>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E724401-8FE3-B5F7-2D4F-FE0D52AF1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178" y="5077449"/>
            <a:ext cx="11684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C1FCFF9F-C05F-4108-E173-EB27328FCFFA}"/>
              </a:ext>
            </a:extLst>
          </p:cNvPr>
          <p:cNvPicPr>
            <a:picLocks noChangeAspect="1"/>
          </p:cNvPicPr>
          <p:nvPr/>
        </p:nvPicPr>
        <p:blipFill>
          <a:blip r:embed="rId4"/>
          <a:stretch>
            <a:fillRect/>
          </a:stretch>
        </p:blipFill>
        <p:spPr>
          <a:xfrm>
            <a:off x="8699875" y="274022"/>
            <a:ext cx="1168400" cy="1168400"/>
          </a:xfrm>
          <a:prstGeom prst="rect">
            <a:avLst/>
          </a:prstGeom>
        </p:spPr>
      </p:pic>
      <p:pic>
        <p:nvPicPr>
          <p:cNvPr id="14" name="Imagem 13">
            <a:extLst>
              <a:ext uri="{FF2B5EF4-FFF2-40B4-BE49-F238E27FC236}">
                <a16:creationId xmlns:a16="http://schemas.microsoft.com/office/drawing/2014/main" id="{2260088A-BB15-6731-5D5B-757B0FFB058B}"/>
              </a:ext>
            </a:extLst>
          </p:cNvPr>
          <p:cNvPicPr>
            <a:picLocks noChangeAspect="1"/>
          </p:cNvPicPr>
          <p:nvPr/>
        </p:nvPicPr>
        <p:blipFill>
          <a:blip r:embed="rId4"/>
          <a:stretch>
            <a:fillRect/>
          </a:stretch>
        </p:blipFill>
        <p:spPr>
          <a:xfrm>
            <a:off x="2503792" y="186162"/>
            <a:ext cx="1168400" cy="1168400"/>
          </a:xfrm>
          <a:prstGeom prst="rect">
            <a:avLst/>
          </a:prstGeom>
        </p:spPr>
      </p:pic>
      <p:sp>
        <p:nvSpPr>
          <p:cNvPr id="16" name="CaixaDeTexto 15">
            <a:extLst>
              <a:ext uri="{FF2B5EF4-FFF2-40B4-BE49-F238E27FC236}">
                <a16:creationId xmlns:a16="http://schemas.microsoft.com/office/drawing/2014/main" id="{C5E8F61E-CE01-C3B5-9F79-EC5589A4671C}"/>
              </a:ext>
            </a:extLst>
          </p:cNvPr>
          <p:cNvSpPr txBox="1"/>
          <p:nvPr/>
        </p:nvSpPr>
        <p:spPr>
          <a:xfrm>
            <a:off x="187964" y="6207749"/>
            <a:ext cx="2225905" cy="369332"/>
          </a:xfrm>
          <a:prstGeom prst="rect">
            <a:avLst/>
          </a:prstGeom>
          <a:noFill/>
        </p:spPr>
        <p:txBody>
          <a:bodyPr wrap="square">
            <a:spAutoFit/>
          </a:bodyPr>
          <a:lstStyle/>
          <a:p>
            <a:r>
              <a:rPr lang="pt-BR" dirty="0">
                <a:solidFill>
                  <a:schemeClr val="bg2"/>
                </a:solidFill>
                <a:latin typeface="Fredoka" pitchFamily="2" charset="-79"/>
                <a:cs typeface="Fredoka" pitchFamily="2" charset="-79"/>
              </a:rPr>
              <a:t>Clientes da AWS</a:t>
            </a:r>
            <a:endParaRPr lang="pt-BR" dirty="0"/>
          </a:p>
        </p:txBody>
      </p:sp>
      <p:sp>
        <p:nvSpPr>
          <p:cNvPr id="17" name="CaixaDeTexto 16">
            <a:extLst>
              <a:ext uri="{FF2B5EF4-FFF2-40B4-BE49-F238E27FC236}">
                <a16:creationId xmlns:a16="http://schemas.microsoft.com/office/drawing/2014/main" id="{18848B76-4522-7809-BF8D-A669C03D2D59}"/>
              </a:ext>
            </a:extLst>
          </p:cNvPr>
          <p:cNvSpPr txBox="1"/>
          <p:nvPr/>
        </p:nvSpPr>
        <p:spPr>
          <a:xfrm>
            <a:off x="10178428" y="6207749"/>
            <a:ext cx="1929110" cy="369332"/>
          </a:xfrm>
          <a:prstGeom prst="rect">
            <a:avLst/>
          </a:prstGeom>
          <a:noFill/>
        </p:spPr>
        <p:txBody>
          <a:bodyPr wrap="square">
            <a:spAutoFit/>
          </a:bodyPr>
          <a:lstStyle/>
          <a:p>
            <a:r>
              <a:rPr lang="pt-BR" dirty="0">
                <a:solidFill>
                  <a:schemeClr val="bg2"/>
                </a:solidFill>
                <a:latin typeface="Fredoka" pitchFamily="2" charset="-79"/>
                <a:cs typeface="Fredoka" pitchFamily="2" charset="-79"/>
              </a:rPr>
              <a:t>Clientes da AWS</a:t>
            </a:r>
            <a:endParaRPr lang="pt-BR" dirty="0"/>
          </a:p>
        </p:txBody>
      </p:sp>
      <p:sp>
        <p:nvSpPr>
          <p:cNvPr id="18" name="CaixaDeTexto 17">
            <a:extLst>
              <a:ext uri="{FF2B5EF4-FFF2-40B4-BE49-F238E27FC236}">
                <a16:creationId xmlns:a16="http://schemas.microsoft.com/office/drawing/2014/main" id="{7FFDAFFD-0078-B84A-3583-93585051978B}"/>
              </a:ext>
            </a:extLst>
          </p:cNvPr>
          <p:cNvSpPr txBox="1"/>
          <p:nvPr/>
        </p:nvSpPr>
        <p:spPr>
          <a:xfrm>
            <a:off x="2193638" y="1396653"/>
            <a:ext cx="1788707" cy="646331"/>
          </a:xfrm>
          <a:prstGeom prst="rect">
            <a:avLst/>
          </a:prstGeom>
          <a:noFill/>
        </p:spPr>
        <p:txBody>
          <a:bodyPr wrap="square">
            <a:spAutoFit/>
          </a:bodyPr>
          <a:lstStyle/>
          <a:p>
            <a:pPr algn="ctr"/>
            <a:r>
              <a:rPr lang="pt-BR" dirty="0">
                <a:solidFill>
                  <a:schemeClr val="bg2"/>
                </a:solidFill>
                <a:latin typeface="Fredoka" pitchFamily="2" charset="-79"/>
                <a:cs typeface="Fredoka" pitchFamily="2" charset="-79"/>
              </a:rPr>
              <a:t>Empresas que usam AWS</a:t>
            </a:r>
            <a:endParaRPr lang="pt-BR" dirty="0"/>
          </a:p>
        </p:txBody>
      </p:sp>
      <p:sp>
        <p:nvSpPr>
          <p:cNvPr id="19" name="CaixaDeTexto 18">
            <a:extLst>
              <a:ext uri="{FF2B5EF4-FFF2-40B4-BE49-F238E27FC236}">
                <a16:creationId xmlns:a16="http://schemas.microsoft.com/office/drawing/2014/main" id="{8E7BA21F-329D-25E9-16C6-471D6EA7A2B5}"/>
              </a:ext>
            </a:extLst>
          </p:cNvPr>
          <p:cNvSpPr txBox="1"/>
          <p:nvPr/>
        </p:nvSpPr>
        <p:spPr>
          <a:xfrm>
            <a:off x="8389721" y="1396653"/>
            <a:ext cx="1788707" cy="646331"/>
          </a:xfrm>
          <a:prstGeom prst="rect">
            <a:avLst/>
          </a:prstGeom>
          <a:noFill/>
        </p:spPr>
        <p:txBody>
          <a:bodyPr wrap="square">
            <a:spAutoFit/>
          </a:bodyPr>
          <a:lstStyle/>
          <a:p>
            <a:pPr algn="ctr"/>
            <a:r>
              <a:rPr lang="pt-BR" dirty="0">
                <a:solidFill>
                  <a:schemeClr val="bg2"/>
                </a:solidFill>
                <a:latin typeface="Fredoka" pitchFamily="2" charset="-79"/>
                <a:cs typeface="Fredoka" pitchFamily="2" charset="-79"/>
              </a:rPr>
              <a:t>Empresas que usam AWS</a:t>
            </a:r>
            <a:endParaRPr lang="pt-BR" dirty="0"/>
          </a:p>
        </p:txBody>
      </p:sp>
      <p:pic>
        <p:nvPicPr>
          <p:cNvPr id="1030" name="Picture 6">
            <a:extLst>
              <a:ext uri="{FF2B5EF4-FFF2-40B4-BE49-F238E27FC236}">
                <a16:creationId xmlns:a16="http://schemas.microsoft.com/office/drawing/2014/main" id="{CCA4C10E-7F3F-3ABE-D5B5-72D8506C5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835" y="2900268"/>
            <a:ext cx="1106136" cy="110613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6326A5A4-D694-3B6D-6826-91EBEBBA9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701" y="2900268"/>
            <a:ext cx="1106136" cy="1106136"/>
          </a:xfrm>
          <a:prstGeom prst="rect">
            <a:avLst/>
          </a:prstGeom>
          <a:noFill/>
          <a:extLst>
            <a:ext uri="{909E8E84-426E-40DD-AFC4-6F175D3DCCD1}">
              <a14:hiddenFill xmlns:a14="http://schemas.microsoft.com/office/drawing/2010/main">
                <a:solidFill>
                  <a:srgbClr val="FFFFFF"/>
                </a:solidFill>
              </a14:hiddenFill>
            </a:ext>
          </a:extLst>
        </p:spPr>
      </p:pic>
      <p:sp>
        <p:nvSpPr>
          <p:cNvPr id="36" name="Forma Livre 35">
            <a:extLst>
              <a:ext uri="{FF2B5EF4-FFF2-40B4-BE49-F238E27FC236}">
                <a16:creationId xmlns:a16="http://schemas.microsoft.com/office/drawing/2014/main" id="{73E1DEFE-DFA5-71E5-FB92-6DC86BE24D5F}"/>
              </a:ext>
            </a:extLst>
          </p:cNvPr>
          <p:cNvSpPr/>
          <p:nvPr/>
        </p:nvSpPr>
        <p:spPr>
          <a:xfrm>
            <a:off x="1743075" y="2219507"/>
            <a:ext cx="6190368" cy="3452631"/>
          </a:xfrm>
          <a:custGeom>
            <a:avLst/>
            <a:gdLst>
              <a:gd name="connsiteX0" fmla="*/ 0 w 6190368"/>
              <a:gd name="connsiteY0" fmla="*/ 3452631 h 3452631"/>
              <a:gd name="connsiteX1" fmla="*/ 971550 w 6190368"/>
              <a:gd name="connsiteY1" fmla="*/ 2952568 h 3452631"/>
              <a:gd name="connsiteX2" fmla="*/ 2486025 w 6190368"/>
              <a:gd name="connsiteY2" fmla="*/ 2438218 h 3452631"/>
              <a:gd name="connsiteX3" fmla="*/ 3043238 w 6190368"/>
              <a:gd name="connsiteY3" fmla="*/ 2995431 h 3452631"/>
              <a:gd name="connsiteX4" fmla="*/ 4043363 w 6190368"/>
              <a:gd name="connsiteY4" fmla="*/ 1995306 h 3452631"/>
              <a:gd name="connsiteX5" fmla="*/ 5300663 w 6190368"/>
              <a:gd name="connsiteY5" fmla="*/ 2666818 h 3452631"/>
              <a:gd name="connsiteX6" fmla="*/ 6157913 w 6190368"/>
              <a:gd name="connsiteY6" fmla="*/ 423681 h 3452631"/>
              <a:gd name="connsiteX7" fmla="*/ 4157663 w 6190368"/>
              <a:gd name="connsiteY7" fmla="*/ 137931 h 3452631"/>
              <a:gd name="connsiteX8" fmla="*/ 3228975 w 6190368"/>
              <a:gd name="connsiteY8" fmla="*/ 9343 h 3452631"/>
              <a:gd name="connsiteX9" fmla="*/ 2557463 w 6190368"/>
              <a:gd name="connsiteY9" fmla="*/ 380818 h 3452631"/>
              <a:gd name="connsiteX10" fmla="*/ 3486150 w 6190368"/>
              <a:gd name="connsiteY10" fmla="*/ 809443 h 345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0368" h="3452631">
                <a:moveTo>
                  <a:pt x="0" y="3452631"/>
                </a:moveTo>
                <a:cubicBezTo>
                  <a:pt x="278606" y="3287134"/>
                  <a:pt x="557213" y="3121637"/>
                  <a:pt x="971550" y="2952568"/>
                </a:cubicBezTo>
                <a:cubicBezTo>
                  <a:pt x="1385887" y="2783499"/>
                  <a:pt x="2140744" y="2431074"/>
                  <a:pt x="2486025" y="2438218"/>
                </a:cubicBezTo>
                <a:cubicBezTo>
                  <a:pt x="2831306" y="2445362"/>
                  <a:pt x="2783682" y="3069250"/>
                  <a:pt x="3043238" y="2995431"/>
                </a:cubicBezTo>
                <a:cubicBezTo>
                  <a:pt x="3302794" y="2921612"/>
                  <a:pt x="3667126" y="2050075"/>
                  <a:pt x="4043363" y="1995306"/>
                </a:cubicBezTo>
                <a:cubicBezTo>
                  <a:pt x="4419600" y="1940537"/>
                  <a:pt x="4948238" y="2928755"/>
                  <a:pt x="5300663" y="2666818"/>
                </a:cubicBezTo>
                <a:cubicBezTo>
                  <a:pt x="5653088" y="2404880"/>
                  <a:pt x="6348413" y="845162"/>
                  <a:pt x="6157913" y="423681"/>
                </a:cubicBezTo>
                <a:cubicBezTo>
                  <a:pt x="5967413" y="2200"/>
                  <a:pt x="4157663" y="137931"/>
                  <a:pt x="4157663" y="137931"/>
                </a:cubicBezTo>
                <a:cubicBezTo>
                  <a:pt x="3669507" y="68875"/>
                  <a:pt x="3495675" y="-31138"/>
                  <a:pt x="3228975" y="9343"/>
                </a:cubicBezTo>
                <a:cubicBezTo>
                  <a:pt x="2962275" y="49824"/>
                  <a:pt x="2514601" y="247468"/>
                  <a:pt x="2557463" y="380818"/>
                </a:cubicBezTo>
                <a:cubicBezTo>
                  <a:pt x="2600325" y="514168"/>
                  <a:pt x="3043237" y="661805"/>
                  <a:pt x="3486150" y="809443"/>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Forma Livre 36">
            <a:extLst>
              <a:ext uri="{FF2B5EF4-FFF2-40B4-BE49-F238E27FC236}">
                <a16:creationId xmlns:a16="http://schemas.microsoft.com/office/drawing/2014/main" id="{3DEEE431-2646-C7F7-9F4A-1EFB326292BF}"/>
              </a:ext>
            </a:extLst>
          </p:cNvPr>
          <p:cNvSpPr/>
          <p:nvPr/>
        </p:nvSpPr>
        <p:spPr>
          <a:xfrm>
            <a:off x="4845281" y="3322091"/>
            <a:ext cx="5780441" cy="2464543"/>
          </a:xfrm>
          <a:custGeom>
            <a:avLst/>
            <a:gdLst>
              <a:gd name="connsiteX0" fmla="*/ 5729241 w 5780441"/>
              <a:gd name="connsiteY0" fmla="*/ 2444133 h 2464543"/>
              <a:gd name="connsiteX1" fmla="*/ 5353684 w 5780441"/>
              <a:gd name="connsiteY1" fmla="*/ 2460462 h 2464543"/>
              <a:gd name="connsiteX2" fmla="*/ 749027 w 5780441"/>
              <a:gd name="connsiteY2" fmla="*/ 2150219 h 2464543"/>
              <a:gd name="connsiteX3" fmla="*/ 2773769 w 5780441"/>
              <a:gd name="connsiteY3" fmla="*/ 1203162 h 2464543"/>
              <a:gd name="connsiteX4" fmla="*/ 30569 w 5780441"/>
              <a:gd name="connsiteY4" fmla="*/ 1399104 h 2464543"/>
              <a:gd name="connsiteX5" fmla="*/ 1271541 w 5780441"/>
              <a:gd name="connsiteY5" fmla="*/ 109147 h 2464543"/>
              <a:gd name="connsiteX6" fmla="*/ 781684 w 5780441"/>
              <a:gd name="connsiteY6" fmla="*/ 158133 h 246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41" h="2464543">
                <a:moveTo>
                  <a:pt x="5729241" y="2444133"/>
                </a:moveTo>
                <a:cubicBezTo>
                  <a:pt x="5956480" y="2476790"/>
                  <a:pt x="5353684" y="2460462"/>
                  <a:pt x="5353684" y="2460462"/>
                </a:cubicBezTo>
                <a:cubicBezTo>
                  <a:pt x="4523648" y="2411476"/>
                  <a:pt x="1179013" y="2359769"/>
                  <a:pt x="749027" y="2150219"/>
                </a:cubicBezTo>
                <a:cubicBezTo>
                  <a:pt x="319041" y="1940669"/>
                  <a:pt x="2893512" y="1328348"/>
                  <a:pt x="2773769" y="1203162"/>
                </a:cubicBezTo>
                <a:cubicBezTo>
                  <a:pt x="2654026" y="1077976"/>
                  <a:pt x="280940" y="1581440"/>
                  <a:pt x="30569" y="1399104"/>
                </a:cubicBezTo>
                <a:cubicBezTo>
                  <a:pt x="-219802" y="1216768"/>
                  <a:pt x="1146355" y="315975"/>
                  <a:pt x="1271541" y="109147"/>
                </a:cubicBezTo>
                <a:cubicBezTo>
                  <a:pt x="1396727" y="-97682"/>
                  <a:pt x="1089205" y="30225"/>
                  <a:pt x="781684" y="158133"/>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orma Livre 37">
            <a:extLst>
              <a:ext uri="{FF2B5EF4-FFF2-40B4-BE49-F238E27FC236}">
                <a16:creationId xmlns:a16="http://schemas.microsoft.com/office/drawing/2014/main" id="{29691459-EEAB-C327-501C-CB85FE123E6E}"/>
              </a:ext>
            </a:extLst>
          </p:cNvPr>
          <p:cNvSpPr/>
          <p:nvPr/>
        </p:nvSpPr>
        <p:spPr>
          <a:xfrm>
            <a:off x="1656522" y="3445565"/>
            <a:ext cx="6377518" cy="1895462"/>
          </a:xfrm>
          <a:custGeom>
            <a:avLst/>
            <a:gdLst>
              <a:gd name="connsiteX0" fmla="*/ 0 w 6377518"/>
              <a:gd name="connsiteY0" fmla="*/ 675861 h 1895462"/>
              <a:gd name="connsiteX1" fmla="*/ 2544417 w 6377518"/>
              <a:gd name="connsiteY1" fmla="*/ 66261 h 1895462"/>
              <a:gd name="connsiteX2" fmla="*/ 3525078 w 6377518"/>
              <a:gd name="connsiteY2" fmla="*/ 1709531 h 1895462"/>
              <a:gd name="connsiteX3" fmla="*/ 4386469 w 6377518"/>
              <a:gd name="connsiteY3" fmla="*/ 596348 h 1895462"/>
              <a:gd name="connsiteX4" fmla="*/ 5605669 w 6377518"/>
              <a:gd name="connsiteY4" fmla="*/ 1895061 h 1895462"/>
              <a:gd name="connsiteX5" fmla="*/ 6281530 w 6377518"/>
              <a:gd name="connsiteY5" fmla="*/ 437322 h 1895462"/>
              <a:gd name="connsiteX6" fmla="*/ 5751443 w 6377518"/>
              <a:gd name="connsiteY6" fmla="*/ 0 h 189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7518" h="1895462">
                <a:moveTo>
                  <a:pt x="0" y="675861"/>
                </a:moveTo>
                <a:cubicBezTo>
                  <a:pt x="978452" y="284922"/>
                  <a:pt x="1956904" y="-106017"/>
                  <a:pt x="2544417" y="66261"/>
                </a:cubicBezTo>
                <a:cubicBezTo>
                  <a:pt x="3131930" y="238539"/>
                  <a:pt x="3218069" y="1621183"/>
                  <a:pt x="3525078" y="1709531"/>
                </a:cubicBezTo>
                <a:cubicBezTo>
                  <a:pt x="3832087" y="1797879"/>
                  <a:pt x="4039704" y="565426"/>
                  <a:pt x="4386469" y="596348"/>
                </a:cubicBezTo>
                <a:cubicBezTo>
                  <a:pt x="4733234" y="627270"/>
                  <a:pt x="5289826" y="1921565"/>
                  <a:pt x="5605669" y="1895061"/>
                </a:cubicBezTo>
                <a:cubicBezTo>
                  <a:pt x="5921512" y="1868557"/>
                  <a:pt x="6257234" y="753166"/>
                  <a:pt x="6281530" y="437322"/>
                </a:cubicBezTo>
                <a:cubicBezTo>
                  <a:pt x="6305826" y="121478"/>
                  <a:pt x="6683513" y="653774"/>
                  <a:pt x="5751443" y="0"/>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orma Livre 40">
            <a:extLst>
              <a:ext uri="{FF2B5EF4-FFF2-40B4-BE49-F238E27FC236}">
                <a16:creationId xmlns:a16="http://schemas.microsoft.com/office/drawing/2014/main" id="{71655FE0-84A9-2EF6-1339-6D1831F08ACC}"/>
              </a:ext>
            </a:extLst>
          </p:cNvPr>
          <p:cNvSpPr/>
          <p:nvPr/>
        </p:nvSpPr>
        <p:spPr>
          <a:xfrm>
            <a:off x="6529168" y="3917482"/>
            <a:ext cx="4087497" cy="1499862"/>
          </a:xfrm>
          <a:custGeom>
            <a:avLst/>
            <a:gdLst>
              <a:gd name="connsiteX0" fmla="*/ 4087497 w 4087497"/>
              <a:gd name="connsiteY0" fmla="*/ 394636 h 1499862"/>
              <a:gd name="connsiteX1" fmla="*/ 2778461 w 4087497"/>
              <a:gd name="connsiteY1" fmla="*/ 221381 h 1499862"/>
              <a:gd name="connsiteX2" fmla="*/ 2008440 w 4087497"/>
              <a:gd name="connsiteY2" fmla="*/ 1405289 h 1499862"/>
              <a:gd name="connsiteX3" fmla="*/ 1190293 w 4087497"/>
              <a:gd name="connsiteY3" fmla="*/ 625642 h 1499862"/>
              <a:gd name="connsiteX4" fmla="*/ 35261 w 4087497"/>
              <a:gd name="connsiteY4" fmla="*/ 1491916 h 1499862"/>
              <a:gd name="connsiteX5" fmla="*/ 410647 w 4087497"/>
              <a:gd name="connsiteY5" fmla="*/ 0 h 149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7497" h="1499862">
                <a:moveTo>
                  <a:pt x="4087497" y="394636"/>
                </a:moveTo>
                <a:cubicBezTo>
                  <a:pt x="3606233" y="223787"/>
                  <a:pt x="3124970" y="52939"/>
                  <a:pt x="2778461" y="221381"/>
                </a:cubicBezTo>
                <a:cubicBezTo>
                  <a:pt x="2431952" y="389823"/>
                  <a:pt x="2273135" y="1337912"/>
                  <a:pt x="2008440" y="1405289"/>
                </a:cubicBezTo>
                <a:cubicBezTo>
                  <a:pt x="1743745" y="1472666"/>
                  <a:pt x="1519156" y="611204"/>
                  <a:pt x="1190293" y="625642"/>
                </a:cubicBezTo>
                <a:cubicBezTo>
                  <a:pt x="861430" y="640080"/>
                  <a:pt x="165202" y="1596190"/>
                  <a:pt x="35261" y="1491916"/>
                </a:cubicBezTo>
                <a:cubicBezTo>
                  <a:pt x="-94680" y="1387642"/>
                  <a:pt x="157983" y="693821"/>
                  <a:pt x="410647" y="0"/>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C3B03426-A873-2E99-444B-6B480917DFBA}"/>
              </a:ext>
            </a:extLst>
          </p:cNvPr>
          <p:cNvSpPr txBox="1"/>
          <p:nvPr/>
        </p:nvSpPr>
        <p:spPr>
          <a:xfrm>
            <a:off x="4830691" y="1197275"/>
            <a:ext cx="1788707" cy="369332"/>
          </a:xfrm>
          <a:prstGeom prst="rect">
            <a:avLst/>
          </a:prstGeom>
          <a:noFill/>
        </p:spPr>
        <p:txBody>
          <a:bodyPr wrap="square">
            <a:spAutoFit/>
          </a:bodyPr>
          <a:lstStyle/>
          <a:p>
            <a:pPr algn="ctr"/>
            <a:r>
              <a:rPr lang="pt-BR" dirty="0">
                <a:solidFill>
                  <a:schemeClr val="accent2"/>
                </a:solidFill>
                <a:latin typeface="Fredoka" pitchFamily="2" charset="-79"/>
                <a:cs typeface="Fredoka" pitchFamily="2" charset="-79"/>
              </a:rPr>
              <a:t>Cloud AWS</a:t>
            </a:r>
            <a:endParaRPr lang="pt-BR" dirty="0">
              <a:solidFill>
                <a:schemeClr val="accent2"/>
              </a:solidFill>
            </a:endParaRPr>
          </a:p>
        </p:txBody>
      </p:sp>
      <p:sp>
        <p:nvSpPr>
          <p:cNvPr id="44" name="Forma Livre 43">
            <a:extLst>
              <a:ext uri="{FF2B5EF4-FFF2-40B4-BE49-F238E27FC236}">
                <a16:creationId xmlns:a16="http://schemas.microsoft.com/office/drawing/2014/main" id="{71A85D20-4547-AF7A-1D5C-0E6AA291E56B}"/>
              </a:ext>
            </a:extLst>
          </p:cNvPr>
          <p:cNvSpPr/>
          <p:nvPr/>
        </p:nvSpPr>
        <p:spPr>
          <a:xfrm>
            <a:off x="5437762" y="1030961"/>
            <a:ext cx="3142034" cy="1965158"/>
          </a:xfrm>
          <a:custGeom>
            <a:avLst/>
            <a:gdLst>
              <a:gd name="connsiteX0" fmla="*/ 3142034 w 3142034"/>
              <a:gd name="connsiteY0" fmla="*/ 48809 h 1965158"/>
              <a:gd name="connsiteX1" fmla="*/ 2295727 w 3142034"/>
              <a:gd name="connsiteY1" fmla="*/ 136358 h 1965158"/>
              <a:gd name="connsiteX2" fmla="*/ 2052536 w 3142034"/>
              <a:gd name="connsiteY2" fmla="*/ 1206401 h 1965158"/>
              <a:gd name="connsiteX3" fmla="*/ 768485 w 3142034"/>
              <a:gd name="connsiteY3" fmla="*/ 943754 h 1965158"/>
              <a:gd name="connsiteX4" fmla="*/ 0 w 3142034"/>
              <a:gd name="connsiteY4" fmla="*/ 1965158 h 1965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034" h="1965158">
                <a:moveTo>
                  <a:pt x="3142034" y="48809"/>
                </a:moveTo>
                <a:cubicBezTo>
                  <a:pt x="2809672" y="-3883"/>
                  <a:pt x="2477310" y="-56574"/>
                  <a:pt x="2295727" y="136358"/>
                </a:cubicBezTo>
                <a:cubicBezTo>
                  <a:pt x="2114144" y="329290"/>
                  <a:pt x="2307076" y="1071835"/>
                  <a:pt x="2052536" y="1206401"/>
                </a:cubicBezTo>
                <a:cubicBezTo>
                  <a:pt x="1797996" y="1340967"/>
                  <a:pt x="1110574" y="817295"/>
                  <a:pt x="768485" y="943754"/>
                </a:cubicBezTo>
                <a:cubicBezTo>
                  <a:pt x="426396" y="1070214"/>
                  <a:pt x="213198" y="1517686"/>
                  <a:pt x="0" y="1965158"/>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Forma Livre 44">
            <a:extLst>
              <a:ext uri="{FF2B5EF4-FFF2-40B4-BE49-F238E27FC236}">
                <a16:creationId xmlns:a16="http://schemas.microsoft.com/office/drawing/2014/main" id="{84657DE7-554A-6D55-B7E4-48489A0DC475}"/>
              </a:ext>
            </a:extLst>
          </p:cNvPr>
          <p:cNvSpPr/>
          <p:nvPr/>
        </p:nvSpPr>
        <p:spPr>
          <a:xfrm>
            <a:off x="6831156" y="1300163"/>
            <a:ext cx="3784457" cy="2125152"/>
          </a:xfrm>
          <a:custGeom>
            <a:avLst/>
            <a:gdLst>
              <a:gd name="connsiteX0" fmla="*/ 3784457 w 3784457"/>
              <a:gd name="connsiteY0" fmla="*/ 0 h 2125152"/>
              <a:gd name="connsiteX1" fmla="*/ 2369994 w 3784457"/>
              <a:gd name="connsiteY1" fmla="*/ 2114550 h 2125152"/>
              <a:gd name="connsiteX2" fmla="*/ 1026969 w 3784457"/>
              <a:gd name="connsiteY2" fmla="*/ 842962 h 2125152"/>
              <a:gd name="connsiteX3" fmla="*/ 669782 w 3784457"/>
              <a:gd name="connsiteY3" fmla="*/ 1443037 h 2125152"/>
              <a:gd name="connsiteX4" fmla="*/ 41132 w 3784457"/>
              <a:gd name="connsiteY4" fmla="*/ 1285875 h 2125152"/>
              <a:gd name="connsiteX5" fmla="*/ 112569 w 3784457"/>
              <a:gd name="connsiteY5" fmla="*/ 1700212 h 212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4457" h="2125152">
                <a:moveTo>
                  <a:pt x="3784457" y="0"/>
                </a:moveTo>
                <a:cubicBezTo>
                  <a:pt x="3307016" y="987028"/>
                  <a:pt x="2829575" y="1974056"/>
                  <a:pt x="2369994" y="2114550"/>
                </a:cubicBezTo>
                <a:cubicBezTo>
                  <a:pt x="1910413" y="2255044"/>
                  <a:pt x="1310338" y="954881"/>
                  <a:pt x="1026969" y="842962"/>
                </a:cubicBezTo>
                <a:cubicBezTo>
                  <a:pt x="743600" y="731043"/>
                  <a:pt x="834088" y="1369218"/>
                  <a:pt x="669782" y="1443037"/>
                </a:cubicBezTo>
                <a:cubicBezTo>
                  <a:pt x="505476" y="1516856"/>
                  <a:pt x="134001" y="1243013"/>
                  <a:pt x="41132" y="1285875"/>
                </a:cubicBezTo>
                <a:cubicBezTo>
                  <a:pt x="-51737" y="1328737"/>
                  <a:pt x="30416" y="1514474"/>
                  <a:pt x="112569" y="1700212"/>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Forma Livre 46">
            <a:extLst>
              <a:ext uri="{FF2B5EF4-FFF2-40B4-BE49-F238E27FC236}">
                <a16:creationId xmlns:a16="http://schemas.microsoft.com/office/drawing/2014/main" id="{3D838EF4-3407-CB5D-E11F-5AC94CAFFCD9}"/>
              </a:ext>
            </a:extLst>
          </p:cNvPr>
          <p:cNvSpPr/>
          <p:nvPr/>
        </p:nvSpPr>
        <p:spPr>
          <a:xfrm>
            <a:off x="1757680" y="1137920"/>
            <a:ext cx="3048000" cy="2336800"/>
          </a:xfrm>
          <a:custGeom>
            <a:avLst/>
            <a:gdLst>
              <a:gd name="connsiteX0" fmla="*/ 0 w 3048000"/>
              <a:gd name="connsiteY0" fmla="*/ 0 h 2336800"/>
              <a:gd name="connsiteX1" fmla="*/ 365760 w 3048000"/>
              <a:gd name="connsiteY1" fmla="*/ 1076960 h 2336800"/>
              <a:gd name="connsiteX2" fmla="*/ 1879600 w 3048000"/>
              <a:gd name="connsiteY2" fmla="*/ 1320800 h 2336800"/>
              <a:gd name="connsiteX3" fmla="*/ 3048000 w 3048000"/>
              <a:gd name="connsiteY3" fmla="*/ 2336800 h 2336800"/>
            </a:gdLst>
            <a:ahLst/>
            <a:cxnLst>
              <a:cxn ang="0">
                <a:pos x="connsiteX0" y="connsiteY0"/>
              </a:cxn>
              <a:cxn ang="0">
                <a:pos x="connsiteX1" y="connsiteY1"/>
              </a:cxn>
              <a:cxn ang="0">
                <a:pos x="connsiteX2" y="connsiteY2"/>
              </a:cxn>
              <a:cxn ang="0">
                <a:pos x="connsiteX3" y="connsiteY3"/>
              </a:cxn>
            </a:cxnLst>
            <a:rect l="l" t="t" r="r" b="b"/>
            <a:pathLst>
              <a:path w="3048000" h="2336800">
                <a:moveTo>
                  <a:pt x="0" y="0"/>
                </a:moveTo>
                <a:cubicBezTo>
                  <a:pt x="26246" y="428413"/>
                  <a:pt x="52493" y="856827"/>
                  <a:pt x="365760" y="1076960"/>
                </a:cubicBezTo>
                <a:cubicBezTo>
                  <a:pt x="679027" y="1297093"/>
                  <a:pt x="1432560" y="1110827"/>
                  <a:pt x="1879600" y="1320800"/>
                </a:cubicBezTo>
                <a:cubicBezTo>
                  <a:pt x="2326640" y="1530773"/>
                  <a:pt x="2687320" y="1933786"/>
                  <a:pt x="3048000" y="2336800"/>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orma Livre 47">
            <a:extLst>
              <a:ext uri="{FF2B5EF4-FFF2-40B4-BE49-F238E27FC236}">
                <a16:creationId xmlns:a16="http://schemas.microsoft.com/office/drawing/2014/main" id="{AB859322-CB11-D604-B7A8-E7B7D5B4FF12}"/>
              </a:ext>
            </a:extLst>
          </p:cNvPr>
          <p:cNvSpPr/>
          <p:nvPr/>
        </p:nvSpPr>
        <p:spPr>
          <a:xfrm>
            <a:off x="7203440" y="2895600"/>
            <a:ext cx="3393440" cy="1953902"/>
          </a:xfrm>
          <a:custGeom>
            <a:avLst/>
            <a:gdLst>
              <a:gd name="connsiteX0" fmla="*/ 3393440 w 3393440"/>
              <a:gd name="connsiteY0" fmla="*/ 0 h 1953902"/>
              <a:gd name="connsiteX1" fmla="*/ 2844800 w 3393440"/>
              <a:gd name="connsiteY1" fmla="*/ 782320 h 1953902"/>
              <a:gd name="connsiteX2" fmla="*/ 1849120 w 3393440"/>
              <a:gd name="connsiteY2" fmla="*/ 812800 h 1953902"/>
              <a:gd name="connsiteX3" fmla="*/ 1300480 w 3393440"/>
              <a:gd name="connsiteY3" fmla="*/ 1950720 h 1953902"/>
              <a:gd name="connsiteX4" fmla="*/ 0 w 3393440"/>
              <a:gd name="connsiteY4" fmla="*/ 1087120 h 19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440" h="1953902">
                <a:moveTo>
                  <a:pt x="3393440" y="0"/>
                </a:moveTo>
                <a:cubicBezTo>
                  <a:pt x="3247813" y="323426"/>
                  <a:pt x="3102187" y="646853"/>
                  <a:pt x="2844800" y="782320"/>
                </a:cubicBezTo>
                <a:cubicBezTo>
                  <a:pt x="2587413" y="917787"/>
                  <a:pt x="2106507" y="618067"/>
                  <a:pt x="1849120" y="812800"/>
                </a:cubicBezTo>
                <a:cubicBezTo>
                  <a:pt x="1591733" y="1007533"/>
                  <a:pt x="1608667" y="1905000"/>
                  <a:pt x="1300480" y="1950720"/>
                </a:cubicBezTo>
                <a:cubicBezTo>
                  <a:pt x="992293" y="1996440"/>
                  <a:pt x="496146" y="1541780"/>
                  <a:pt x="0" y="1087120"/>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orma Livre 48">
            <a:extLst>
              <a:ext uri="{FF2B5EF4-FFF2-40B4-BE49-F238E27FC236}">
                <a16:creationId xmlns:a16="http://schemas.microsoft.com/office/drawing/2014/main" id="{2D4460D6-CD4A-D816-D478-A40A8019E37F}"/>
              </a:ext>
            </a:extLst>
          </p:cNvPr>
          <p:cNvSpPr/>
          <p:nvPr/>
        </p:nvSpPr>
        <p:spPr>
          <a:xfrm>
            <a:off x="1729563" y="2793204"/>
            <a:ext cx="3274828" cy="2637019"/>
          </a:xfrm>
          <a:custGeom>
            <a:avLst/>
            <a:gdLst>
              <a:gd name="connsiteX0" fmla="*/ 0 w 3274828"/>
              <a:gd name="connsiteY0" fmla="*/ 63410 h 2637019"/>
              <a:gd name="connsiteX1" fmla="*/ 1226288 w 3274828"/>
              <a:gd name="connsiteY1" fmla="*/ 141382 h 2637019"/>
              <a:gd name="connsiteX2" fmla="*/ 1424763 w 3274828"/>
              <a:gd name="connsiteY2" fmla="*/ 1310963 h 2637019"/>
              <a:gd name="connsiteX3" fmla="*/ 2544725 w 3274828"/>
              <a:gd name="connsiteY3" fmla="*/ 2636489 h 2637019"/>
              <a:gd name="connsiteX4" fmla="*/ 3274828 w 3274828"/>
              <a:gd name="connsiteY4" fmla="*/ 1155019 h 263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828" h="2637019">
                <a:moveTo>
                  <a:pt x="0" y="63410"/>
                </a:moveTo>
                <a:cubicBezTo>
                  <a:pt x="494414" y="-1567"/>
                  <a:pt x="988828" y="-66543"/>
                  <a:pt x="1226288" y="141382"/>
                </a:cubicBezTo>
                <a:cubicBezTo>
                  <a:pt x="1463748" y="349307"/>
                  <a:pt x="1205024" y="895112"/>
                  <a:pt x="1424763" y="1310963"/>
                </a:cubicBezTo>
                <a:cubicBezTo>
                  <a:pt x="1644503" y="1726814"/>
                  <a:pt x="2236381" y="2662480"/>
                  <a:pt x="2544725" y="2636489"/>
                </a:cubicBezTo>
                <a:cubicBezTo>
                  <a:pt x="2853069" y="2610498"/>
                  <a:pt x="3063948" y="1882758"/>
                  <a:pt x="3274828" y="1155019"/>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a:extLst>
              <a:ext uri="{FF2B5EF4-FFF2-40B4-BE49-F238E27FC236}">
                <a16:creationId xmlns:a16="http://schemas.microsoft.com/office/drawing/2014/main" id="{1732F8D8-8139-CAC3-5F8F-96B8A7E0E61A}"/>
              </a:ext>
            </a:extLst>
          </p:cNvPr>
          <p:cNvSpPr txBox="1"/>
          <p:nvPr/>
        </p:nvSpPr>
        <p:spPr>
          <a:xfrm>
            <a:off x="4096800" y="144000"/>
            <a:ext cx="4178462"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TRÁFEGO DE REDE</a:t>
            </a:r>
          </a:p>
        </p:txBody>
      </p:sp>
      <p:sp>
        <p:nvSpPr>
          <p:cNvPr id="52" name="Forma Livre 51">
            <a:extLst>
              <a:ext uri="{FF2B5EF4-FFF2-40B4-BE49-F238E27FC236}">
                <a16:creationId xmlns:a16="http://schemas.microsoft.com/office/drawing/2014/main" id="{CB0CD917-054B-7E48-B24F-3770449D7764}"/>
              </a:ext>
            </a:extLst>
          </p:cNvPr>
          <p:cNvSpPr/>
          <p:nvPr/>
        </p:nvSpPr>
        <p:spPr>
          <a:xfrm>
            <a:off x="3077384" y="2039112"/>
            <a:ext cx="3433144" cy="2979004"/>
          </a:xfrm>
          <a:custGeom>
            <a:avLst/>
            <a:gdLst>
              <a:gd name="connsiteX0" fmla="*/ 31576 w 3433144"/>
              <a:gd name="connsiteY0" fmla="*/ 0 h 2979004"/>
              <a:gd name="connsiteX1" fmla="*/ 150448 w 3433144"/>
              <a:gd name="connsiteY1" fmla="*/ 960120 h 2979004"/>
              <a:gd name="connsiteX2" fmla="*/ 1211152 w 3433144"/>
              <a:gd name="connsiteY2" fmla="*/ 2176272 h 2979004"/>
              <a:gd name="connsiteX3" fmla="*/ 2765632 w 3433144"/>
              <a:gd name="connsiteY3" fmla="*/ 2962656 h 2979004"/>
              <a:gd name="connsiteX4" fmla="*/ 3433144 w 3433144"/>
              <a:gd name="connsiteY4" fmla="*/ 1453896 h 297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144" h="2979004">
                <a:moveTo>
                  <a:pt x="31576" y="0"/>
                </a:moveTo>
                <a:cubicBezTo>
                  <a:pt x="-7286" y="298704"/>
                  <a:pt x="-46148" y="597408"/>
                  <a:pt x="150448" y="960120"/>
                </a:cubicBezTo>
                <a:cubicBezTo>
                  <a:pt x="347044" y="1322832"/>
                  <a:pt x="775288" y="1842516"/>
                  <a:pt x="1211152" y="2176272"/>
                </a:cubicBezTo>
                <a:cubicBezTo>
                  <a:pt x="1647016" y="2510028"/>
                  <a:pt x="2395300" y="3083052"/>
                  <a:pt x="2765632" y="2962656"/>
                </a:cubicBezTo>
                <a:cubicBezTo>
                  <a:pt x="3135964" y="2842260"/>
                  <a:pt x="3284554" y="2148078"/>
                  <a:pt x="3433144" y="1453896"/>
                </a:cubicBezTo>
              </a:path>
            </a:pathLst>
          </a:custGeom>
          <a:noFill/>
          <a:ln w="57150">
            <a:solidFill>
              <a:srgbClr val="8C4CF7"/>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785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14">
            <a:extLst>
              <a:ext uri="{FF2B5EF4-FFF2-40B4-BE49-F238E27FC236}">
                <a16:creationId xmlns:a16="http://schemas.microsoft.com/office/drawing/2014/main" id="{85E9FAF9-6401-0D0D-89EF-02D7839473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2" r="882"/>
          <a:stretch/>
        </p:blipFill>
        <p:spPr bwMode="auto">
          <a:xfrm>
            <a:off x="3371147" y="265600"/>
            <a:ext cx="8702040" cy="66294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3D602C0-0DDB-43F4-1253-0CE38B717CBE}"/>
              </a:ext>
            </a:extLst>
          </p:cNvPr>
          <p:cNvSpPr>
            <a:spLocks noGrp="1"/>
          </p:cNvSpPr>
          <p:nvPr>
            <p:ph type="title"/>
          </p:nvPr>
        </p:nvSpPr>
        <p:spPr>
          <a:xfrm>
            <a:off x="106680" y="2579902"/>
            <a:ext cx="3024119" cy="751562"/>
          </a:xfrm>
        </p:spPr>
        <p:txBody>
          <a:bodyPr>
            <a:noAutofit/>
          </a:bodyPr>
          <a:lstStyle/>
          <a:p>
            <a:br>
              <a:rPr lang="pt-BR" sz="3600" dirty="0">
                <a:latin typeface="Fredoka" pitchFamily="2" charset="-79"/>
                <a:cs typeface="Fredoka" pitchFamily="2" charset="-79"/>
              </a:rPr>
            </a:br>
            <a:br>
              <a:rPr lang="pt-BR" sz="3600" dirty="0">
                <a:latin typeface="Fredoka" pitchFamily="2" charset="-79"/>
                <a:cs typeface="Fredoka" pitchFamily="2" charset="-79"/>
              </a:rPr>
            </a:br>
            <a:br>
              <a:rPr lang="pt-BR" sz="3600" dirty="0">
                <a:latin typeface="Fredoka" pitchFamily="2" charset="-79"/>
                <a:cs typeface="Fredoka" pitchFamily="2" charset="-79"/>
              </a:rPr>
            </a:br>
            <a:r>
              <a:rPr lang="pt-BR" sz="2400" dirty="0">
                <a:solidFill>
                  <a:schemeClr val="accent4"/>
                </a:solidFill>
                <a:latin typeface="Fredoka" pitchFamily="2" charset="-79"/>
                <a:cs typeface="Fredoka" pitchFamily="2" charset="-79"/>
              </a:rPr>
              <a:t>VPC: </a:t>
            </a:r>
            <a:r>
              <a:rPr lang="pt-BR" sz="2400" dirty="0">
                <a:solidFill>
                  <a:srgbClr val="FFFFFF"/>
                </a:solidFill>
                <a:latin typeface="Fredoka" pitchFamily="2" charset="-79"/>
                <a:cs typeface="Fredoka" pitchFamily="2" charset="-79"/>
              </a:rPr>
              <a:t>É a nossa rede virtual e privada dentro da AWS.</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Fornece isolamento</a:t>
            </a: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lógico para suas</a:t>
            </a: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cargas de trabalho</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Permite controles</a:t>
            </a: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de acesso personalizados e configurações de segurança para os recursos</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Está vinculado a uma única região AWS</a:t>
            </a:r>
            <a:br>
              <a:rPr lang="pt-BR" sz="3600" dirty="0">
                <a:solidFill>
                  <a:srgbClr val="FFFFFF"/>
                </a:solidFill>
                <a:latin typeface="Fredoka" pitchFamily="2" charset="-79"/>
                <a:cs typeface="Fredoka" pitchFamily="2" charset="-79"/>
              </a:rPr>
            </a:br>
            <a:endParaRPr lang="pt-BR" sz="3600" dirty="0">
              <a:solidFill>
                <a:srgbClr val="FFFFFF"/>
              </a:solidFill>
              <a:latin typeface="Fredoka" pitchFamily="2" charset="-79"/>
              <a:cs typeface="Fredoka" pitchFamily="2" charset="-79"/>
            </a:endParaRPr>
          </a:p>
        </p:txBody>
      </p:sp>
      <p:pic>
        <p:nvPicPr>
          <p:cNvPr id="53" name="Picture 2">
            <a:extLst>
              <a:ext uri="{FF2B5EF4-FFF2-40B4-BE49-F238E27FC236}">
                <a16:creationId xmlns:a16="http://schemas.microsoft.com/office/drawing/2014/main" id="{3B54E480-3F23-BEE0-A5FE-EA0E47173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55" y="76200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4" name="Retângulo 53">
            <a:extLst>
              <a:ext uri="{FF2B5EF4-FFF2-40B4-BE49-F238E27FC236}">
                <a16:creationId xmlns:a16="http://schemas.microsoft.com/office/drawing/2014/main" id="{841D2442-15B0-05A0-076C-8318927EF4EC}"/>
              </a:ext>
            </a:extLst>
          </p:cNvPr>
          <p:cNvSpPr/>
          <p:nvPr/>
        </p:nvSpPr>
        <p:spPr>
          <a:xfrm>
            <a:off x="4151140" y="829720"/>
            <a:ext cx="7181256" cy="563561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CaixaDeTexto 54">
            <a:extLst>
              <a:ext uri="{FF2B5EF4-FFF2-40B4-BE49-F238E27FC236}">
                <a16:creationId xmlns:a16="http://schemas.microsoft.com/office/drawing/2014/main" id="{73DEDADC-A2F2-7F99-D1DD-678B9AB69F96}"/>
              </a:ext>
            </a:extLst>
          </p:cNvPr>
          <p:cNvSpPr txBox="1"/>
          <p:nvPr/>
        </p:nvSpPr>
        <p:spPr>
          <a:xfrm>
            <a:off x="3737113" y="408830"/>
            <a:ext cx="3670835"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56" name="Retângulo 55">
            <a:extLst>
              <a:ext uri="{FF2B5EF4-FFF2-40B4-BE49-F238E27FC236}">
                <a16:creationId xmlns:a16="http://schemas.microsoft.com/office/drawing/2014/main" id="{95707239-733A-E0C2-A193-FD159A99CB03}"/>
              </a:ext>
            </a:extLst>
          </p:cNvPr>
          <p:cNvSpPr/>
          <p:nvPr/>
        </p:nvSpPr>
        <p:spPr>
          <a:xfrm>
            <a:off x="3737113" y="1634922"/>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tângulo 56">
            <a:extLst>
              <a:ext uri="{FF2B5EF4-FFF2-40B4-BE49-F238E27FC236}">
                <a16:creationId xmlns:a16="http://schemas.microsoft.com/office/drawing/2014/main" id="{86FC6353-7CE4-618B-CF7F-F58D91DEEE1F}"/>
              </a:ext>
            </a:extLst>
          </p:cNvPr>
          <p:cNvSpPr/>
          <p:nvPr/>
        </p:nvSpPr>
        <p:spPr>
          <a:xfrm>
            <a:off x="3737113" y="3226203"/>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Retângulo 57">
            <a:extLst>
              <a:ext uri="{FF2B5EF4-FFF2-40B4-BE49-F238E27FC236}">
                <a16:creationId xmlns:a16="http://schemas.microsoft.com/office/drawing/2014/main" id="{E7C899CB-66EE-2B55-CE3E-F2CC8B3F8A47}"/>
              </a:ext>
            </a:extLst>
          </p:cNvPr>
          <p:cNvSpPr/>
          <p:nvPr/>
        </p:nvSpPr>
        <p:spPr>
          <a:xfrm>
            <a:off x="3737113" y="4822622"/>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CaixaDeTexto 58">
            <a:extLst>
              <a:ext uri="{FF2B5EF4-FFF2-40B4-BE49-F238E27FC236}">
                <a16:creationId xmlns:a16="http://schemas.microsoft.com/office/drawing/2014/main" id="{4DD26EE2-66C2-A608-C429-8E353AEFD5B3}"/>
              </a:ext>
            </a:extLst>
          </p:cNvPr>
          <p:cNvSpPr txBox="1"/>
          <p:nvPr/>
        </p:nvSpPr>
        <p:spPr>
          <a:xfrm>
            <a:off x="6096000" y="1747751"/>
            <a:ext cx="3451047"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- 1)</a:t>
            </a:r>
            <a:endParaRPr lang="pt-BR" sz="1800" dirty="0">
              <a:solidFill>
                <a:schemeClr val="accent5"/>
              </a:solidFill>
            </a:endParaRPr>
          </a:p>
        </p:txBody>
      </p:sp>
      <p:sp>
        <p:nvSpPr>
          <p:cNvPr id="60" name="CaixaDeTexto 59">
            <a:extLst>
              <a:ext uri="{FF2B5EF4-FFF2-40B4-BE49-F238E27FC236}">
                <a16:creationId xmlns:a16="http://schemas.microsoft.com/office/drawing/2014/main" id="{F8AD8D8E-7B22-BD21-13CF-561DD11B0E2A}"/>
              </a:ext>
            </a:extLst>
          </p:cNvPr>
          <p:cNvSpPr txBox="1"/>
          <p:nvPr/>
        </p:nvSpPr>
        <p:spPr>
          <a:xfrm>
            <a:off x="6096000" y="3331464"/>
            <a:ext cx="3752131"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- 2)</a:t>
            </a:r>
            <a:endParaRPr lang="pt-BR" sz="1800" dirty="0">
              <a:solidFill>
                <a:schemeClr val="accent5"/>
              </a:solidFill>
            </a:endParaRPr>
          </a:p>
        </p:txBody>
      </p:sp>
      <p:sp>
        <p:nvSpPr>
          <p:cNvPr id="61" name="CaixaDeTexto 60">
            <a:extLst>
              <a:ext uri="{FF2B5EF4-FFF2-40B4-BE49-F238E27FC236}">
                <a16:creationId xmlns:a16="http://schemas.microsoft.com/office/drawing/2014/main" id="{96725458-F98C-23EF-6882-20296292F1BA}"/>
              </a:ext>
            </a:extLst>
          </p:cNvPr>
          <p:cNvSpPr txBox="1"/>
          <p:nvPr/>
        </p:nvSpPr>
        <p:spPr>
          <a:xfrm>
            <a:off x="6096000" y="4903335"/>
            <a:ext cx="3863644"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3)</a:t>
            </a:r>
            <a:endParaRPr lang="pt-BR" sz="1800" dirty="0">
              <a:solidFill>
                <a:schemeClr val="accent5"/>
              </a:solidFill>
            </a:endParaRPr>
          </a:p>
        </p:txBody>
      </p:sp>
      <p:sp>
        <p:nvSpPr>
          <p:cNvPr id="62" name="CaixaDeTexto 61">
            <a:extLst>
              <a:ext uri="{FF2B5EF4-FFF2-40B4-BE49-F238E27FC236}">
                <a16:creationId xmlns:a16="http://schemas.microsoft.com/office/drawing/2014/main" id="{63B6197E-FA4F-8C0F-69D3-224739B1C6E6}"/>
              </a:ext>
            </a:extLst>
          </p:cNvPr>
          <p:cNvSpPr txBox="1"/>
          <p:nvPr/>
        </p:nvSpPr>
        <p:spPr>
          <a:xfrm>
            <a:off x="4754157" y="942549"/>
            <a:ext cx="4690926"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 172.31.0.0/16 (65.536 endereços)</a:t>
            </a:r>
            <a:endParaRPr lang="pt-BR" dirty="0">
              <a:solidFill>
                <a:srgbClr val="8C4CF7"/>
              </a:solidFill>
            </a:endParaRPr>
          </a:p>
        </p:txBody>
      </p:sp>
    </p:spTree>
    <p:extLst>
      <p:ext uri="{BB962C8B-B14F-4D97-AF65-F5344CB8AC3E}">
        <p14:creationId xmlns:p14="http://schemas.microsoft.com/office/powerpoint/2010/main" val="201349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2">
            <a:extLst>
              <a:ext uri="{FF2B5EF4-FFF2-40B4-BE49-F238E27FC236}">
                <a16:creationId xmlns:a16="http://schemas.microsoft.com/office/drawing/2014/main" id="{25213F17-7E59-0AD2-DEFB-9FB6D4A91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059" y="5128503"/>
            <a:ext cx="36957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2">
            <a:extLst>
              <a:ext uri="{FF2B5EF4-FFF2-40B4-BE49-F238E27FC236}">
                <a16:creationId xmlns:a16="http://schemas.microsoft.com/office/drawing/2014/main" id="{FFDD826B-430B-3D84-0A31-B0783A9A2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374" y="3561699"/>
            <a:ext cx="36957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a:extLst>
              <a:ext uri="{FF2B5EF4-FFF2-40B4-BE49-F238E27FC236}">
                <a16:creationId xmlns:a16="http://schemas.microsoft.com/office/drawing/2014/main" id="{2960AD9D-AF8D-9AC2-1681-ECB074CBC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 r="882"/>
          <a:stretch/>
        </p:blipFill>
        <p:spPr bwMode="auto">
          <a:xfrm>
            <a:off x="3371147" y="265600"/>
            <a:ext cx="8702040" cy="6629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a:extLst>
              <a:ext uri="{FF2B5EF4-FFF2-40B4-BE49-F238E27FC236}">
                <a16:creationId xmlns:a16="http://schemas.microsoft.com/office/drawing/2014/main" id="{57798222-351B-93DA-8475-4BBEB1EE5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370" y="3563212"/>
            <a:ext cx="36957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a:extLst>
              <a:ext uri="{FF2B5EF4-FFF2-40B4-BE49-F238E27FC236}">
                <a16:creationId xmlns:a16="http://schemas.microsoft.com/office/drawing/2014/main" id="{550CF72E-DA9B-DB52-7697-8D2925894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732" y="1978531"/>
            <a:ext cx="36957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a:extLst>
              <a:ext uri="{FF2B5EF4-FFF2-40B4-BE49-F238E27FC236}">
                <a16:creationId xmlns:a16="http://schemas.microsoft.com/office/drawing/2014/main" id="{1D91EB50-088E-B4E8-2EE9-6C18C160F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204" y="1982698"/>
            <a:ext cx="3695700" cy="9017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3D602C0-0DDB-43F4-1253-0CE38B717CBE}"/>
              </a:ext>
            </a:extLst>
          </p:cNvPr>
          <p:cNvSpPr>
            <a:spLocks noGrp="1"/>
          </p:cNvSpPr>
          <p:nvPr>
            <p:ph type="title"/>
          </p:nvPr>
        </p:nvSpPr>
        <p:spPr>
          <a:xfrm>
            <a:off x="0" y="2921259"/>
            <a:ext cx="3151527" cy="751562"/>
          </a:xfrm>
        </p:spPr>
        <p:txBody>
          <a:bodyPr>
            <a:noAutofit/>
          </a:bodyPr>
          <a:lstStyle/>
          <a:p>
            <a:pPr marL="0" indent="0">
              <a:buNone/>
            </a:pPr>
            <a:r>
              <a:rPr lang="pt-BR" sz="2000" dirty="0">
                <a:solidFill>
                  <a:schemeClr val="accent4"/>
                </a:solidFill>
                <a:latin typeface="Fredoka" pitchFamily="2" charset="-79"/>
                <a:cs typeface="Fredoka" pitchFamily="2" charset="-79"/>
              </a:rPr>
              <a:t>Subnets (sub-redes): </a:t>
            </a:r>
            <a:r>
              <a:rPr lang="pt-BR" sz="2000" dirty="0">
                <a:solidFill>
                  <a:srgbClr val="FFFFFF"/>
                </a:solidFill>
                <a:latin typeface="Fredoka" pitchFamily="2" charset="-79"/>
                <a:cs typeface="Fredoka" pitchFamily="2" charset="-79"/>
              </a:rPr>
              <a:t>É a forma como uma rede, como os endereços de rede, os seguimentos de rede são divido na AWS. </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Subnets são provisionadas em AZs, a subnet é vinculada a uma AZ. Usamos subnets para criar isolamento de redes e também para prover escalabilidade quando usamos subnets em Multi-AZ</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As subnets são criadas com endereçamentos de IP que devem respeitar o bloco de IP disponível na VPC, a subnet está contida na VPC</a:t>
            </a:r>
          </a:p>
        </p:txBody>
      </p:sp>
      <p:sp>
        <p:nvSpPr>
          <p:cNvPr id="7" name="CaixaDeTexto 6">
            <a:extLst>
              <a:ext uri="{FF2B5EF4-FFF2-40B4-BE49-F238E27FC236}">
                <a16:creationId xmlns:a16="http://schemas.microsoft.com/office/drawing/2014/main" id="{0DBE202B-FF05-1870-388F-80684951EECB}"/>
              </a:ext>
            </a:extLst>
          </p:cNvPr>
          <p:cNvSpPr txBox="1"/>
          <p:nvPr/>
        </p:nvSpPr>
        <p:spPr>
          <a:xfrm>
            <a:off x="5157915" y="6113092"/>
            <a:ext cx="5123510" cy="338554"/>
          </a:xfrm>
          <a:prstGeom prst="rect">
            <a:avLst/>
          </a:prstGeom>
          <a:noFill/>
        </p:spPr>
        <p:txBody>
          <a:bodyPr wrap="square">
            <a:spAutoFit/>
          </a:bodyPr>
          <a:lstStyle/>
          <a:p>
            <a:r>
              <a:rPr lang="pt-BR" sz="1600" dirty="0">
                <a:solidFill>
                  <a:srgbClr val="FF0000"/>
                </a:solidFill>
                <a:latin typeface="Fredoka" pitchFamily="2" charset="-79"/>
                <a:cs typeface="Fredoka" pitchFamily="2" charset="-79"/>
              </a:rPr>
              <a:t>Os blocos CIDR das sub-rede não podem se sobrepor</a:t>
            </a:r>
            <a:endParaRPr lang="pt-BR" sz="1600" dirty="0">
              <a:solidFill>
                <a:srgbClr val="FF0000"/>
              </a:solidFill>
            </a:endParaRPr>
          </a:p>
        </p:txBody>
      </p:sp>
      <p:pic>
        <p:nvPicPr>
          <p:cNvPr id="5" name="Picture 2">
            <a:extLst>
              <a:ext uri="{FF2B5EF4-FFF2-40B4-BE49-F238E27FC236}">
                <a16:creationId xmlns:a16="http://schemas.microsoft.com/office/drawing/2014/main" id="{85D79F41-C03C-09BE-5211-4C235B8C3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55" y="76200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5F3B523-23BD-0895-7AD1-CA5054F3A23A}"/>
              </a:ext>
            </a:extLst>
          </p:cNvPr>
          <p:cNvSpPr/>
          <p:nvPr/>
        </p:nvSpPr>
        <p:spPr>
          <a:xfrm>
            <a:off x="4151140" y="829720"/>
            <a:ext cx="7181256" cy="563561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aixaDeTexto 8">
            <a:extLst>
              <a:ext uri="{FF2B5EF4-FFF2-40B4-BE49-F238E27FC236}">
                <a16:creationId xmlns:a16="http://schemas.microsoft.com/office/drawing/2014/main" id="{0D65E0AB-1294-5EF3-EA5D-D62EB557B217}"/>
              </a:ext>
            </a:extLst>
          </p:cNvPr>
          <p:cNvSpPr txBox="1"/>
          <p:nvPr/>
        </p:nvSpPr>
        <p:spPr>
          <a:xfrm>
            <a:off x="3737113" y="408830"/>
            <a:ext cx="3670835"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10" name="Retângulo 9">
            <a:extLst>
              <a:ext uri="{FF2B5EF4-FFF2-40B4-BE49-F238E27FC236}">
                <a16:creationId xmlns:a16="http://schemas.microsoft.com/office/drawing/2014/main" id="{FC86D5CD-9481-6F84-B1C4-5A9FAD654D9D}"/>
              </a:ext>
            </a:extLst>
          </p:cNvPr>
          <p:cNvSpPr/>
          <p:nvPr/>
        </p:nvSpPr>
        <p:spPr>
          <a:xfrm>
            <a:off x="3737113" y="1634922"/>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7C8A70D7-BB3B-1BF4-FCE3-1280B0A9D2AD}"/>
              </a:ext>
            </a:extLst>
          </p:cNvPr>
          <p:cNvSpPr/>
          <p:nvPr/>
        </p:nvSpPr>
        <p:spPr>
          <a:xfrm>
            <a:off x="3737113" y="3226203"/>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2A7E2C01-1579-022D-26E7-C0FCAB3925E7}"/>
              </a:ext>
            </a:extLst>
          </p:cNvPr>
          <p:cNvSpPr/>
          <p:nvPr/>
        </p:nvSpPr>
        <p:spPr>
          <a:xfrm>
            <a:off x="3737113" y="4822622"/>
            <a:ext cx="7970108" cy="127337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CaixaDeTexto 12">
            <a:extLst>
              <a:ext uri="{FF2B5EF4-FFF2-40B4-BE49-F238E27FC236}">
                <a16:creationId xmlns:a16="http://schemas.microsoft.com/office/drawing/2014/main" id="{D3BDC59B-4F4E-8A41-3DAB-A6982B403956}"/>
              </a:ext>
            </a:extLst>
          </p:cNvPr>
          <p:cNvSpPr txBox="1"/>
          <p:nvPr/>
        </p:nvSpPr>
        <p:spPr>
          <a:xfrm>
            <a:off x="6096000" y="1747751"/>
            <a:ext cx="3451047"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- 1)</a:t>
            </a:r>
            <a:endParaRPr lang="pt-BR" sz="1800" dirty="0">
              <a:solidFill>
                <a:schemeClr val="accent5"/>
              </a:solidFill>
            </a:endParaRPr>
          </a:p>
        </p:txBody>
      </p:sp>
      <p:sp>
        <p:nvSpPr>
          <p:cNvPr id="14" name="CaixaDeTexto 13">
            <a:extLst>
              <a:ext uri="{FF2B5EF4-FFF2-40B4-BE49-F238E27FC236}">
                <a16:creationId xmlns:a16="http://schemas.microsoft.com/office/drawing/2014/main" id="{8F514628-EDE1-45CB-7A08-832E2F418813}"/>
              </a:ext>
            </a:extLst>
          </p:cNvPr>
          <p:cNvSpPr txBox="1"/>
          <p:nvPr/>
        </p:nvSpPr>
        <p:spPr>
          <a:xfrm>
            <a:off x="6096000" y="3331464"/>
            <a:ext cx="3752131"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- 2)</a:t>
            </a:r>
            <a:endParaRPr lang="pt-BR" sz="1800" dirty="0">
              <a:solidFill>
                <a:schemeClr val="accent5"/>
              </a:solidFill>
            </a:endParaRPr>
          </a:p>
        </p:txBody>
      </p:sp>
      <p:sp>
        <p:nvSpPr>
          <p:cNvPr id="15" name="CaixaDeTexto 14">
            <a:extLst>
              <a:ext uri="{FF2B5EF4-FFF2-40B4-BE49-F238E27FC236}">
                <a16:creationId xmlns:a16="http://schemas.microsoft.com/office/drawing/2014/main" id="{B8BE0C13-655D-CAB5-9245-DE345B4C2859}"/>
              </a:ext>
            </a:extLst>
          </p:cNvPr>
          <p:cNvSpPr txBox="1"/>
          <p:nvPr/>
        </p:nvSpPr>
        <p:spPr>
          <a:xfrm>
            <a:off x="6096000" y="4903335"/>
            <a:ext cx="3863644"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(AZ – 3)</a:t>
            </a:r>
            <a:endParaRPr lang="pt-BR" sz="1800" dirty="0">
              <a:solidFill>
                <a:schemeClr val="accent5"/>
              </a:solidFill>
            </a:endParaRPr>
          </a:p>
        </p:txBody>
      </p:sp>
      <p:sp>
        <p:nvSpPr>
          <p:cNvPr id="16" name="CaixaDeTexto 15">
            <a:extLst>
              <a:ext uri="{FF2B5EF4-FFF2-40B4-BE49-F238E27FC236}">
                <a16:creationId xmlns:a16="http://schemas.microsoft.com/office/drawing/2014/main" id="{33ACD95F-B42D-2B89-5CAB-0BD084E7B245}"/>
              </a:ext>
            </a:extLst>
          </p:cNvPr>
          <p:cNvSpPr txBox="1"/>
          <p:nvPr/>
        </p:nvSpPr>
        <p:spPr>
          <a:xfrm>
            <a:off x="4754157" y="942549"/>
            <a:ext cx="4690926"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 172.31.0.0/16 (65.536 endereços)</a:t>
            </a:r>
            <a:endParaRPr lang="pt-BR" dirty="0">
              <a:solidFill>
                <a:srgbClr val="8C4CF7"/>
              </a:solidFill>
            </a:endParaRPr>
          </a:p>
        </p:txBody>
      </p:sp>
      <p:sp>
        <p:nvSpPr>
          <p:cNvPr id="23" name="CaixaDeTexto 22">
            <a:extLst>
              <a:ext uri="{FF2B5EF4-FFF2-40B4-BE49-F238E27FC236}">
                <a16:creationId xmlns:a16="http://schemas.microsoft.com/office/drawing/2014/main" id="{7C300B8F-C5C0-DB37-910A-8BE3C3EC19FA}"/>
              </a:ext>
            </a:extLst>
          </p:cNvPr>
          <p:cNvSpPr txBox="1"/>
          <p:nvPr/>
        </p:nvSpPr>
        <p:spPr>
          <a:xfrm>
            <a:off x="8048565" y="2096432"/>
            <a:ext cx="3323209" cy="338554"/>
          </a:xfrm>
          <a:prstGeom prst="rect">
            <a:avLst/>
          </a:prstGeom>
          <a:noFill/>
        </p:spPr>
        <p:txBody>
          <a:bodyPr wrap="square">
            <a:spAutoFit/>
          </a:bodyPr>
          <a:lstStyle/>
          <a:p>
            <a:r>
              <a:rPr lang="pt-BR" sz="1600" dirty="0">
                <a:solidFill>
                  <a:srgbClr val="0070C0"/>
                </a:solidFill>
                <a:latin typeface="Fredoka" pitchFamily="2" charset="-79"/>
                <a:cs typeface="Fredoka" pitchFamily="2" charset="-79"/>
              </a:rPr>
              <a:t>Sub-rede privada 172.31.48.0/20 </a:t>
            </a:r>
            <a:endParaRPr lang="pt-BR" sz="1600" dirty="0"/>
          </a:p>
        </p:txBody>
      </p:sp>
      <p:sp>
        <p:nvSpPr>
          <p:cNvPr id="24" name="CaixaDeTexto 23">
            <a:extLst>
              <a:ext uri="{FF2B5EF4-FFF2-40B4-BE49-F238E27FC236}">
                <a16:creationId xmlns:a16="http://schemas.microsoft.com/office/drawing/2014/main" id="{31067D8E-0530-50C4-5912-77EADEB021C7}"/>
              </a:ext>
            </a:extLst>
          </p:cNvPr>
          <p:cNvSpPr txBox="1"/>
          <p:nvPr/>
        </p:nvSpPr>
        <p:spPr>
          <a:xfrm>
            <a:off x="4604163" y="3682223"/>
            <a:ext cx="3250907" cy="338554"/>
          </a:xfrm>
          <a:prstGeom prst="rect">
            <a:avLst/>
          </a:prstGeom>
          <a:noFill/>
        </p:spPr>
        <p:txBody>
          <a:bodyPr wrap="square">
            <a:spAutoFit/>
          </a:bodyPr>
          <a:lstStyle/>
          <a:p>
            <a:r>
              <a:rPr lang="pt-BR" sz="1600" dirty="0">
                <a:solidFill>
                  <a:schemeClr val="accent6"/>
                </a:solidFill>
                <a:latin typeface="Fredoka" pitchFamily="2" charset="-79"/>
                <a:cs typeface="Fredoka" pitchFamily="2" charset="-79"/>
              </a:rPr>
              <a:t>Sub-rede pública 172.31.16.0/20</a:t>
            </a:r>
            <a:endParaRPr lang="pt-BR" sz="1600" dirty="0">
              <a:solidFill>
                <a:schemeClr val="accent6"/>
              </a:solidFill>
            </a:endParaRPr>
          </a:p>
        </p:txBody>
      </p:sp>
      <p:sp>
        <p:nvSpPr>
          <p:cNvPr id="26" name="CaixaDeTexto 25">
            <a:extLst>
              <a:ext uri="{FF2B5EF4-FFF2-40B4-BE49-F238E27FC236}">
                <a16:creationId xmlns:a16="http://schemas.microsoft.com/office/drawing/2014/main" id="{104A99D5-4098-8391-A5A5-3FB9B8687156}"/>
              </a:ext>
            </a:extLst>
          </p:cNvPr>
          <p:cNvSpPr txBox="1"/>
          <p:nvPr/>
        </p:nvSpPr>
        <p:spPr>
          <a:xfrm>
            <a:off x="8065930" y="3682223"/>
            <a:ext cx="3334575" cy="338554"/>
          </a:xfrm>
          <a:prstGeom prst="rect">
            <a:avLst/>
          </a:prstGeom>
          <a:noFill/>
        </p:spPr>
        <p:txBody>
          <a:bodyPr wrap="square">
            <a:spAutoFit/>
          </a:bodyPr>
          <a:lstStyle/>
          <a:p>
            <a:r>
              <a:rPr lang="pt-BR" sz="1600" dirty="0">
                <a:solidFill>
                  <a:srgbClr val="0070C0"/>
                </a:solidFill>
                <a:latin typeface="Fredoka" pitchFamily="2" charset="-79"/>
                <a:cs typeface="Fredoka" pitchFamily="2" charset="-79"/>
              </a:rPr>
              <a:t>Sub-rede privada 172.31.64.0/20</a:t>
            </a:r>
            <a:endParaRPr lang="pt-BR" sz="1600" dirty="0"/>
          </a:p>
        </p:txBody>
      </p:sp>
      <p:sp>
        <p:nvSpPr>
          <p:cNvPr id="27" name="CaixaDeTexto 26">
            <a:extLst>
              <a:ext uri="{FF2B5EF4-FFF2-40B4-BE49-F238E27FC236}">
                <a16:creationId xmlns:a16="http://schemas.microsoft.com/office/drawing/2014/main" id="{EA9E37A3-9318-7FF9-E67A-359506CA8E11}"/>
              </a:ext>
            </a:extLst>
          </p:cNvPr>
          <p:cNvSpPr txBox="1"/>
          <p:nvPr/>
        </p:nvSpPr>
        <p:spPr>
          <a:xfrm>
            <a:off x="8061161" y="5239124"/>
            <a:ext cx="3189585" cy="338554"/>
          </a:xfrm>
          <a:prstGeom prst="rect">
            <a:avLst/>
          </a:prstGeom>
          <a:noFill/>
        </p:spPr>
        <p:txBody>
          <a:bodyPr wrap="square">
            <a:spAutoFit/>
          </a:bodyPr>
          <a:lstStyle/>
          <a:p>
            <a:r>
              <a:rPr lang="pt-BR" sz="1600" dirty="0">
                <a:solidFill>
                  <a:srgbClr val="0070C0"/>
                </a:solidFill>
                <a:latin typeface="Fredoka" pitchFamily="2" charset="-79"/>
                <a:cs typeface="Fredoka" pitchFamily="2" charset="-79"/>
              </a:rPr>
              <a:t>Sub-rede privada 172.31.76.0/20</a:t>
            </a:r>
            <a:endParaRPr lang="pt-BR" sz="1600" dirty="0"/>
          </a:p>
        </p:txBody>
      </p:sp>
      <p:sp>
        <p:nvSpPr>
          <p:cNvPr id="29" name="CaixaDeTexto 28">
            <a:extLst>
              <a:ext uri="{FF2B5EF4-FFF2-40B4-BE49-F238E27FC236}">
                <a16:creationId xmlns:a16="http://schemas.microsoft.com/office/drawing/2014/main" id="{32987ABE-240F-D11C-9ACF-3B8885734901}"/>
              </a:ext>
            </a:extLst>
          </p:cNvPr>
          <p:cNvSpPr txBox="1"/>
          <p:nvPr/>
        </p:nvSpPr>
        <p:spPr>
          <a:xfrm>
            <a:off x="5051671" y="2370505"/>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sp>
        <p:nvSpPr>
          <p:cNvPr id="30" name="CaixaDeTexto 29">
            <a:extLst>
              <a:ext uri="{FF2B5EF4-FFF2-40B4-BE49-F238E27FC236}">
                <a16:creationId xmlns:a16="http://schemas.microsoft.com/office/drawing/2014/main" id="{FA3F54BB-9907-3C44-10CF-46D86D9D86DF}"/>
              </a:ext>
            </a:extLst>
          </p:cNvPr>
          <p:cNvSpPr txBox="1"/>
          <p:nvPr/>
        </p:nvSpPr>
        <p:spPr>
          <a:xfrm>
            <a:off x="4553475" y="2091756"/>
            <a:ext cx="3072008" cy="338554"/>
          </a:xfrm>
          <a:prstGeom prst="rect">
            <a:avLst/>
          </a:prstGeom>
          <a:noFill/>
        </p:spPr>
        <p:txBody>
          <a:bodyPr wrap="square">
            <a:spAutoFit/>
          </a:bodyPr>
          <a:lstStyle/>
          <a:p>
            <a:r>
              <a:rPr lang="pt-BR" sz="1600" dirty="0">
                <a:solidFill>
                  <a:schemeClr val="accent6"/>
                </a:solidFill>
                <a:latin typeface="Fredoka" pitchFamily="2" charset="-79"/>
                <a:cs typeface="Fredoka" pitchFamily="2" charset="-79"/>
              </a:rPr>
              <a:t>Sub-rede pública 172.31.0.0/20</a:t>
            </a:r>
            <a:endParaRPr lang="pt-BR" sz="1600" dirty="0">
              <a:solidFill>
                <a:schemeClr val="accent6"/>
              </a:solidFill>
            </a:endParaRPr>
          </a:p>
        </p:txBody>
      </p:sp>
      <p:sp>
        <p:nvSpPr>
          <p:cNvPr id="31" name="CaixaDeTexto 30">
            <a:extLst>
              <a:ext uri="{FF2B5EF4-FFF2-40B4-BE49-F238E27FC236}">
                <a16:creationId xmlns:a16="http://schemas.microsoft.com/office/drawing/2014/main" id="{12B6C2F0-FC02-BBCE-B348-0AABDE748C0F}"/>
              </a:ext>
            </a:extLst>
          </p:cNvPr>
          <p:cNvSpPr txBox="1"/>
          <p:nvPr/>
        </p:nvSpPr>
        <p:spPr>
          <a:xfrm>
            <a:off x="8335016" y="2372054"/>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pic>
        <p:nvPicPr>
          <p:cNvPr id="33" name="Picture 30">
            <a:extLst>
              <a:ext uri="{FF2B5EF4-FFF2-40B4-BE49-F238E27FC236}">
                <a16:creationId xmlns:a16="http://schemas.microsoft.com/office/drawing/2014/main" id="{B38AE858-ED6C-2C32-B633-9E0DF3EF9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011" y="5127897"/>
            <a:ext cx="3695700" cy="901700"/>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FC87D209-8C48-3206-9582-FE05F9755993}"/>
              </a:ext>
            </a:extLst>
          </p:cNvPr>
          <p:cNvSpPr txBox="1"/>
          <p:nvPr/>
        </p:nvSpPr>
        <p:spPr>
          <a:xfrm>
            <a:off x="4613021" y="5246640"/>
            <a:ext cx="3250908" cy="338554"/>
          </a:xfrm>
          <a:prstGeom prst="rect">
            <a:avLst/>
          </a:prstGeom>
          <a:noFill/>
        </p:spPr>
        <p:txBody>
          <a:bodyPr wrap="square">
            <a:spAutoFit/>
          </a:bodyPr>
          <a:lstStyle/>
          <a:p>
            <a:r>
              <a:rPr lang="pt-BR" sz="1600" dirty="0">
                <a:solidFill>
                  <a:schemeClr val="accent6"/>
                </a:solidFill>
                <a:latin typeface="Fredoka" pitchFamily="2" charset="-79"/>
                <a:cs typeface="Fredoka" pitchFamily="2" charset="-79"/>
              </a:rPr>
              <a:t>Sub-rede pública 172.31.32.0/20</a:t>
            </a:r>
            <a:endParaRPr lang="pt-BR" sz="1600" dirty="0">
              <a:solidFill>
                <a:schemeClr val="accent6"/>
              </a:solidFill>
            </a:endParaRPr>
          </a:p>
        </p:txBody>
      </p:sp>
      <p:sp>
        <p:nvSpPr>
          <p:cNvPr id="36" name="CaixaDeTexto 35">
            <a:extLst>
              <a:ext uri="{FF2B5EF4-FFF2-40B4-BE49-F238E27FC236}">
                <a16:creationId xmlns:a16="http://schemas.microsoft.com/office/drawing/2014/main" id="{6D0359C6-C667-4791-656C-7442A8D298BD}"/>
              </a:ext>
            </a:extLst>
          </p:cNvPr>
          <p:cNvSpPr txBox="1"/>
          <p:nvPr/>
        </p:nvSpPr>
        <p:spPr>
          <a:xfrm>
            <a:off x="5051671" y="3978730"/>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sp>
        <p:nvSpPr>
          <p:cNvPr id="37" name="CaixaDeTexto 36">
            <a:extLst>
              <a:ext uri="{FF2B5EF4-FFF2-40B4-BE49-F238E27FC236}">
                <a16:creationId xmlns:a16="http://schemas.microsoft.com/office/drawing/2014/main" id="{AAEE4E6B-A950-AE73-2C42-6BA46C0529F6}"/>
              </a:ext>
            </a:extLst>
          </p:cNvPr>
          <p:cNvSpPr txBox="1"/>
          <p:nvPr/>
        </p:nvSpPr>
        <p:spPr>
          <a:xfrm>
            <a:off x="5095762" y="5527161"/>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sp>
        <p:nvSpPr>
          <p:cNvPr id="38" name="CaixaDeTexto 37">
            <a:extLst>
              <a:ext uri="{FF2B5EF4-FFF2-40B4-BE49-F238E27FC236}">
                <a16:creationId xmlns:a16="http://schemas.microsoft.com/office/drawing/2014/main" id="{2871280F-67A1-0374-59E6-CCD90D974170}"/>
              </a:ext>
            </a:extLst>
          </p:cNvPr>
          <p:cNvSpPr txBox="1"/>
          <p:nvPr/>
        </p:nvSpPr>
        <p:spPr>
          <a:xfrm>
            <a:off x="8319939" y="5530950"/>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sp>
        <p:nvSpPr>
          <p:cNvPr id="39" name="CaixaDeTexto 38">
            <a:extLst>
              <a:ext uri="{FF2B5EF4-FFF2-40B4-BE49-F238E27FC236}">
                <a16:creationId xmlns:a16="http://schemas.microsoft.com/office/drawing/2014/main" id="{695499AD-4BC7-2B51-A309-72327D170FD2}"/>
              </a:ext>
            </a:extLst>
          </p:cNvPr>
          <p:cNvSpPr txBox="1"/>
          <p:nvPr/>
        </p:nvSpPr>
        <p:spPr>
          <a:xfrm>
            <a:off x="8319939" y="3978730"/>
            <a:ext cx="2217732" cy="369332"/>
          </a:xfrm>
          <a:prstGeom prst="rect">
            <a:avLst/>
          </a:prstGeom>
          <a:noFill/>
        </p:spPr>
        <p:txBody>
          <a:bodyPr wrap="square">
            <a:spAutoFit/>
          </a:bodyPr>
          <a:lstStyle/>
          <a:p>
            <a:r>
              <a:rPr lang="pt-BR" sz="1800" dirty="0">
                <a:latin typeface="Fredoka" pitchFamily="2" charset="-79"/>
                <a:cs typeface="Fredoka" pitchFamily="2" charset="-79"/>
              </a:rPr>
              <a:t>4.096 endereços</a:t>
            </a:r>
            <a:endParaRPr lang="pt-BR" dirty="0"/>
          </a:p>
        </p:txBody>
      </p:sp>
    </p:spTree>
    <p:extLst>
      <p:ext uri="{BB962C8B-B14F-4D97-AF65-F5344CB8AC3E}">
        <p14:creationId xmlns:p14="http://schemas.microsoft.com/office/powerpoint/2010/main" val="23184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8ECDC-BB5B-9B2D-3665-F2C343EDCA54}"/>
              </a:ext>
            </a:extLst>
          </p:cNvPr>
          <p:cNvSpPr>
            <a:spLocks noGrp="1"/>
          </p:cNvSpPr>
          <p:nvPr>
            <p:ph type="title"/>
          </p:nvPr>
        </p:nvSpPr>
        <p:spPr>
          <a:xfrm>
            <a:off x="849120" y="252622"/>
            <a:ext cx="7366348" cy="712113"/>
          </a:xfrm>
        </p:spPr>
        <p:txBody>
          <a:bodyPr>
            <a:normAutofit/>
          </a:bodyPr>
          <a:lstStyle/>
          <a:p>
            <a:r>
              <a:rPr lang="pt-BR" sz="3600" dirty="0">
                <a:solidFill>
                  <a:schemeClr val="accent4"/>
                </a:solidFill>
                <a:latin typeface="Fredoka" pitchFamily="2" charset="-79"/>
                <a:cs typeface="Fredoka" pitchFamily="2" charset="-79"/>
              </a:rPr>
              <a:t>EXEMPLO DE CALCULADORA</a:t>
            </a:r>
          </a:p>
        </p:txBody>
      </p:sp>
      <p:pic>
        <p:nvPicPr>
          <p:cNvPr id="4" name="Imagem 3">
            <a:extLst>
              <a:ext uri="{FF2B5EF4-FFF2-40B4-BE49-F238E27FC236}">
                <a16:creationId xmlns:a16="http://schemas.microsoft.com/office/drawing/2014/main" id="{A06B3758-AFA8-002F-8067-E18CC2E57276}"/>
              </a:ext>
            </a:extLst>
          </p:cNvPr>
          <p:cNvPicPr>
            <a:picLocks noChangeAspect="1"/>
          </p:cNvPicPr>
          <p:nvPr/>
        </p:nvPicPr>
        <p:blipFill>
          <a:blip r:embed="rId2"/>
          <a:srcRect/>
          <a:stretch/>
        </p:blipFill>
        <p:spPr>
          <a:xfrm>
            <a:off x="145884" y="1121246"/>
            <a:ext cx="11900231" cy="3646603"/>
          </a:xfrm>
          <a:prstGeom prst="rect">
            <a:avLst/>
          </a:prstGeom>
        </p:spPr>
      </p:pic>
      <p:sp>
        <p:nvSpPr>
          <p:cNvPr id="5" name="CaixaDeTexto 4">
            <a:extLst>
              <a:ext uri="{FF2B5EF4-FFF2-40B4-BE49-F238E27FC236}">
                <a16:creationId xmlns:a16="http://schemas.microsoft.com/office/drawing/2014/main" id="{148E9048-11DA-AC27-682C-C32F8BE1692E}"/>
              </a:ext>
            </a:extLst>
          </p:cNvPr>
          <p:cNvSpPr txBox="1"/>
          <p:nvPr/>
        </p:nvSpPr>
        <p:spPr>
          <a:xfrm>
            <a:off x="117663" y="4796024"/>
            <a:ext cx="8233318" cy="2246769"/>
          </a:xfrm>
          <a:prstGeom prst="rect">
            <a:avLst/>
          </a:prstGeom>
          <a:noFill/>
        </p:spPr>
        <p:txBody>
          <a:bodyPr wrap="square">
            <a:spAutoFit/>
          </a:bodyPr>
          <a:lstStyle/>
          <a:p>
            <a:r>
              <a:rPr lang="pt-BR" sz="2000" dirty="0">
                <a:solidFill>
                  <a:schemeClr val="accent2"/>
                </a:solidFill>
                <a:latin typeface="Fredoka" pitchFamily="2" charset="-79"/>
                <a:cs typeface="Fredoka" pitchFamily="2" charset="-79"/>
              </a:rPr>
              <a:t>IP reservados em uma sub-rede pela AWS:</a:t>
            </a:r>
          </a:p>
          <a:p>
            <a:r>
              <a:rPr lang="pt-BR" sz="2000" dirty="0">
                <a:solidFill>
                  <a:srgbClr val="FFFFFF"/>
                </a:solidFill>
                <a:latin typeface="Fredoka" pitchFamily="2" charset="-79"/>
                <a:cs typeface="Fredoka" pitchFamily="2" charset="-79"/>
              </a:rPr>
              <a:t>192.168.1.0 - Endereço da rede</a:t>
            </a:r>
          </a:p>
          <a:p>
            <a:r>
              <a:rPr lang="pt-BR" sz="2000" dirty="0">
                <a:solidFill>
                  <a:srgbClr val="FFFFFF"/>
                </a:solidFill>
                <a:latin typeface="Fredoka" pitchFamily="2" charset="-79"/>
                <a:cs typeface="Fredoka" pitchFamily="2" charset="-79"/>
              </a:rPr>
              <a:t>192.168.1.1  - Reservado pela AWS para roteador da VPC </a:t>
            </a:r>
          </a:p>
          <a:p>
            <a:r>
              <a:rPr lang="pt-BR" sz="2000" dirty="0">
                <a:solidFill>
                  <a:srgbClr val="FFFFFF"/>
                </a:solidFill>
                <a:latin typeface="Fredoka" pitchFamily="2" charset="-79"/>
                <a:cs typeface="Fredoka" pitchFamily="2" charset="-79"/>
              </a:rPr>
              <a:t>192.168.1.2 – Reservado pela AWS para mapeamento para DNS</a:t>
            </a:r>
          </a:p>
          <a:p>
            <a:r>
              <a:rPr lang="pt-BR" sz="2000" dirty="0">
                <a:solidFill>
                  <a:srgbClr val="FFFFFF"/>
                </a:solidFill>
                <a:latin typeface="Fredoka" pitchFamily="2" charset="-79"/>
                <a:cs typeface="Fredoka" pitchFamily="2" charset="-79"/>
              </a:rPr>
              <a:t>192.168.1.3 – Reservado pela AWS para uso futuro</a:t>
            </a:r>
          </a:p>
          <a:p>
            <a:r>
              <a:rPr lang="pt-BR" sz="2000" dirty="0">
                <a:solidFill>
                  <a:srgbClr val="FFFFFF"/>
                </a:solidFill>
                <a:latin typeface="Fredoka" pitchFamily="2" charset="-79"/>
                <a:cs typeface="Fredoka" pitchFamily="2" charset="-79"/>
              </a:rPr>
              <a:t>192.168.1.255 – Endereço brodcast</a:t>
            </a:r>
          </a:p>
          <a:p>
            <a:endParaRPr lang="pt-BR" sz="2000" dirty="0">
              <a:solidFill>
                <a:srgbClr val="FFFFFF"/>
              </a:solidFill>
              <a:latin typeface="Fredoka" pitchFamily="2" charset="-79"/>
              <a:cs typeface="Fredoka" pitchFamily="2" charset="-79"/>
            </a:endParaRPr>
          </a:p>
        </p:txBody>
      </p:sp>
      <p:sp>
        <p:nvSpPr>
          <p:cNvPr id="6" name="CaixaDeTexto 5">
            <a:extLst>
              <a:ext uri="{FF2B5EF4-FFF2-40B4-BE49-F238E27FC236}">
                <a16:creationId xmlns:a16="http://schemas.microsoft.com/office/drawing/2014/main" id="{94658603-3A28-2839-DD8D-7BDF54AC2CDE}"/>
              </a:ext>
            </a:extLst>
          </p:cNvPr>
          <p:cNvSpPr txBox="1"/>
          <p:nvPr/>
        </p:nvSpPr>
        <p:spPr>
          <a:xfrm>
            <a:off x="4389173" y="4924360"/>
            <a:ext cx="4482112" cy="707886"/>
          </a:xfrm>
          <a:prstGeom prst="rect">
            <a:avLst/>
          </a:prstGeom>
          <a:noFill/>
        </p:spPr>
        <p:txBody>
          <a:bodyPr wrap="square">
            <a:spAutoFit/>
          </a:bodyPr>
          <a:lstStyle/>
          <a:p>
            <a:endParaRPr lang="pt-BR" sz="2000" dirty="0">
              <a:solidFill>
                <a:schemeClr val="accent2"/>
              </a:solidFill>
              <a:latin typeface="Fredoka" pitchFamily="2" charset="-79"/>
              <a:cs typeface="Fredoka" pitchFamily="2" charset="-79"/>
            </a:endParaRPr>
          </a:p>
          <a:p>
            <a:endParaRPr lang="pt-BR" sz="2000" dirty="0">
              <a:solidFill>
                <a:schemeClr val="accent2"/>
              </a:solidFill>
              <a:latin typeface="Fredoka" pitchFamily="2" charset="-79"/>
              <a:cs typeface="Fredoka" pitchFamily="2" charset="-79"/>
            </a:endParaRP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77A57F8-5E6C-C6AF-68CC-CC231622C739}"/>
                  </a:ext>
                </a:extLst>
              </p:cNvPr>
              <p:cNvSpPr txBox="1"/>
              <p:nvPr/>
            </p:nvSpPr>
            <p:spPr>
              <a:xfrm>
                <a:off x="8215468" y="4810226"/>
                <a:ext cx="3087584" cy="1644040"/>
              </a:xfrm>
              <a:prstGeom prst="rect">
                <a:avLst/>
              </a:prstGeom>
              <a:noFill/>
            </p:spPr>
            <p:txBody>
              <a:bodyPr wrap="square">
                <a:spAutoFit/>
              </a:bodyPr>
              <a:lstStyle/>
              <a:p>
                <a:r>
                  <a:rPr lang="pt-BR" sz="2000" dirty="0">
                    <a:solidFill>
                      <a:schemeClr val="accent2"/>
                    </a:solidFill>
                    <a:latin typeface="Fredoka" pitchFamily="2" charset="-79"/>
                    <a:cs typeface="Fredoka" pitchFamily="2" charset="-79"/>
                  </a:rPr>
                  <a:t>Cálculo:</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Temos um bloco CIDR = x</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 N</a:t>
                </a:r>
                <a14:m>
                  <m:oMath xmlns:m="http://schemas.openxmlformats.org/officeDocument/2006/math">
                    <m:r>
                      <a:rPr lang="pt-BR" sz="2000" i="1" smtClean="0">
                        <a:solidFill>
                          <a:srgbClr val="FFFFFF"/>
                        </a:solidFill>
                        <a:latin typeface="Cambria Math" panose="02040503050406030204" pitchFamily="18" charset="0"/>
                        <a:ea typeface="Cambria Math" panose="02040503050406030204" pitchFamily="18" charset="0"/>
                        <a:cs typeface="Fredoka" pitchFamily="2" charset="-79"/>
                      </a:rPr>
                      <m:t>°</m:t>
                    </m:r>
                  </m:oMath>
                </a14:m>
                <a:r>
                  <a:rPr lang="pt-BR" sz="2000" dirty="0">
                    <a:solidFill>
                      <a:srgbClr val="FFFFFF"/>
                    </a:solidFill>
                    <a:latin typeface="Fredoka" pitchFamily="2" charset="-79"/>
                    <a:cs typeface="Fredoka" pitchFamily="2" charset="-79"/>
                  </a:rPr>
                  <a:t> de IPs = </a:t>
                </a:r>
                <a14:m>
                  <m:oMath xmlns:m="http://schemas.openxmlformats.org/officeDocument/2006/math">
                    <m:sSup>
                      <m:sSupPr>
                        <m:ctrlPr>
                          <a:rPr lang="pt-BR" sz="2000" i="1">
                            <a:solidFill>
                              <a:srgbClr val="FFFFFF"/>
                            </a:solidFill>
                            <a:latin typeface="Cambria Math" panose="02040503050406030204" pitchFamily="18" charset="0"/>
                            <a:cs typeface="Fredoka" pitchFamily="2" charset="-79"/>
                          </a:rPr>
                        </m:ctrlPr>
                      </m:sSupPr>
                      <m:e>
                        <m:r>
                          <a:rPr lang="pt-BR" sz="2000" i="1">
                            <a:solidFill>
                              <a:srgbClr val="FFFFFF"/>
                            </a:solidFill>
                            <a:latin typeface="Cambria Math" panose="02040503050406030204" pitchFamily="18" charset="0"/>
                            <a:cs typeface="Fredoka" pitchFamily="2" charset="-79"/>
                          </a:rPr>
                          <m:t>2</m:t>
                        </m:r>
                      </m:e>
                      <m:sup>
                        <m:r>
                          <a:rPr lang="pt-BR" sz="2000" i="1">
                            <a:solidFill>
                              <a:srgbClr val="FFFFFF"/>
                            </a:solidFill>
                            <a:latin typeface="Cambria Math" panose="02040503050406030204" pitchFamily="18" charset="0"/>
                            <a:cs typeface="Fredoka" pitchFamily="2" charset="-79"/>
                          </a:rPr>
                          <m:t>(32−</m:t>
                        </m:r>
                        <m:r>
                          <a:rPr lang="pt-BR" sz="2000" i="1">
                            <a:solidFill>
                              <a:srgbClr val="FFFFFF"/>
                            </a:solidFill>
                            <a:latin typeface="Cambria Math" panose="02040503050406030204" pitchFamily="18" charset="0"/>
                            <a:cs typeface="Fredoka" pitchFamily="2" charset="-79"/>
                          </a:rPr>
                          <m:t>𝑥</m:t>
                        </m:r>
                        <m:r>
                          <a:rPr lang="pt-BR" sz="2000" i="1">
                            <a:solidFill>
                              <a:srgbClr val="FFFFFF"/>
                            </a:solidFill>
                            <a:latin typeface="Cambria Math" panose="02040503050406030204" pitchFamily="18" charset="0"/>
                            <a:cs typeface="Fredoka" pitchFamily="2" charset="-79"/>
                          </a:rPr>
                          <m:t>)</m:t>
                        </m:r>
                      </m:sup>
                    </m:sSup>
                  </m:oMath>
                </a14:m>
                <a:r>
                  <a:rPr lang="pt-BR" sz="2000" dirty="0">
                    <a:solidFill>
                      <a:srgbClr val="FFFFFF"/>
                    </a:solidFill>
                    <a:latin typeface="Fredoka" pitchFamily="2" charset="-79"/>
                    <a:cs typeface="Fredoka" pitchFamily="2" charset="-79"/>
                  </a:rPr>
                  <a:t> </a:t>
                </a:r>
              </a:p>
            </p:txBody>
          </p:sp>
        </mc:Choice>
        <mc:Fallback xmlns="">
          <p:sp>
            <p:nvSpPr>
              <p:cNvPr id="7" name="CaixaDeTexto 6">
                <a:extLst>
                  <a:ext uri="{FF2B5EF4-FFF2-40B4-BE49-F238E27FC236}">
                    <a16:creationId xmlns:a16="http://schemas.microsoft.com/office/drawing/2014/main" id="{877A57F8-5E6C-C6AF-68CC-CC231622C739}"/>
                  </a:ext>
                </a:extLst>
              </p:cNvPr>
              <p:cNvSpPr txBox="1">
                <a:spLocks noRot="1" noChangeAspect="1" noMove="1" noResize="1" noEditPoints="1" noAdjustHandles="1" noChangeArrowheads="1" noChangeShapeType="1" noTextEdit="1"/>
              </p:cNvSpPr>
              <p:nvPr/>
            </p:nvSpPr>
            <p:spPr>
              <a:xfrm>
                <a:off x="8215468" y="4810226"/>
                <a:ext cx="3087584" cy="1644040"/>
              </a:xfrm>
              <a:prstGeom prst="rect">
                <a:avLst/>
              </a:prstGeom>
              <a:blipFill>
                <a:blip r:embed="rId3"/>
                <a:stretch>
                  <a:fillRect l="-2469" t="-1527" r="-1646" b="-5344"/>
                </a:stretch>
              </a:blipFill>
            </p:spPr>
            <p:txBody>
              <a:bodyPr/>
              <a:lstStyle/>
              <a:p>
                <a:r>
                  <a:rPr lang="pt-BR">
                    <a:noFill/>
                  </a:rPr>
                  <a:t> </a:t>
                </a:r>
              </a:p>
            </p:txBody>
          </p:sp>
        </mc:Fallback>
      </mc:AlternateContent>
    </p:spTree>
    <p:extLst>
      <p:ext uri="{BB962C8B-B14F-4D97-AF65-F5344CB8AC3E}">
        <p14:creationId xmlns:p14="http://schemas.microsoft.com/office/powerpoint/2010/main" val="195221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503274" y="338436"/>
            <a:ext cx="11185452" cy="6388936"/>
          </a:xfrm>
        </p:spPr>
        <p:txBody>
          <a:bodyPr>
            <a:normAutofit/>
          </a:bodyPr>
          <a:lstStyle/>
          <a:p>
            <a:pPr marL="0" indent="0">
              <a:buNone/>
            </a:pPr>
            <a:r>
              <a:rPr lang="pt-BR" sz="2400" dirty="0">
                <a:solidFill>
                  <a:schemeClr val="accent2"/>
                </a:solidFill>
                <a:latin typeface="Fredoka" pitchFamily="2" charset="-79"/>
                <a:cs typeface="Fredoka" pitchFamily="2" charset="-79"/>
              </a:rPr>
              <a:t>Route Table (tabela de rotas): </a:t>
            </a:r>
            <a:r>
              <a:rPr lang="pt-BR" sz="2500" dirty="0">
                <a:solidFill>
                  <a:srgbClr val="FFFFFF"/>
                </a:solidFill>
                <a:latin typeface="Fredoka" pitchFamily="2" charset="-79"/>
                <a:cs typeface="Fredoka" pitchFamily="2" charset="-79"/>
              </a:rPr>
              <a:t>De forma simples, uma tabela de rota, é quem define a rota, ou o caminho por onde a comunicação de rede da VPC vai passar. O tráfego de rede da VPC, seja vindo da internet, seja saindo para internet, ou seja comunicando internamente na VPC, passa pela tabela de rotas.</a:t>
            </a:r>
          </a:p>
          <a:p>
            <a:pPr marL="0" indent="0">
              <a:buNone/>
            </a:pPr>
            <a:endParaRPr lang="pt-BR" sz="2500" dirty="0">
              <a:solidFill>
                <a:srgbClr val="FFFFFF"/>
              </a:solidFill>
              <a:latin typeface="Fredoka" pitchFamily="2" charset="-79"/>
              <a:cs typeface="Fredoka" pitchFamily="2" charset="-79"/>
            </a:endParaRPr>
          </a:p>
          <a:p>
            <a:pPr marL="0" indent="0">
              <a:buNone/>
            </a:pPr>
            <a:r>
              <a:rPr lang="pt-BR" sz="2500" dirty="0">
                <a:solidFill>
                  <a:schemeClr val="accent4"/>
                </a:solidFill>
                <a:latin typeface="Fredoka" pitchFamily="2" charset="-79"/>
                <a:cs typeface="Fredoka" pitchFamily="2" charset="-79"/>
              </a:rPr>
              <a:t>Sua VPC tem um roteador implícito</a:t>
            </a:r>
            <a:br>
              <a:rPr lang="pt-BR" sz="2500" dirty="0">
                <a:solidFill>
                  <a:srgbClr val="FFFFFF"/>
                </a:solidFill>
                <a:latin typeface="Fredoka" pitchFamily="2" charset="-79"/>
                <a:cs typeface="Fredoka" pitchFamily="2" charset="-79"/>
              </a:rPr>
            </a:br>
            <a:endParaRPr lang="pt-BR" sz="2500" dirty="0">
              <a:latin typeface="Fredoka" pitchFamily="2" charset="-79"/>
              <a:cs typeface="Fredoka" pitchFamily="2" charset="-79"/>
            </a:endParaRPr>
          </a:p>
          <a:p>
            <a:pPr marL="0" indent="0">
              <a:buNone/>
            </a:pPr>
            <a:r>
              <a:rPr lang="pt-BR" sz="2400" dirty="0">
                <a:solidFill>
                  <a:srgbClr val="FC1233"/>
                </a:solidFill>
                <a:effectLst/>
                <a:latin typeface="Fredoka" pitchFamily="2" charset="-79"/>
                <a:cs typeface="Fredoka" pitchFamily="2" charset="-79"/>
              </a:rPr>
              <a:t>Para cada subnet é apenas</a:t>
            </a:r>
          </a:p>
          <a:p>
            <a:pPr marL="0" indent="0">
              <a:buNone/>
            </a:pPr>
            <a:r>
              <a:rPr lang="pt-BR" sz="2400" dirty="0">
                <a:solidFill>
                  <a:srgbClr val="FC1233"/>
                </a:solidFill>
                <a:effectLst/>
                <a:latin typeface="Fredoka" pitchFamily="2" charset="-79"/>
                <a:cs typeface="Fredoka" pitchFamily="2" charset="-79"/>
              </a:rPr>
              <a:t>UMA tabela de rota</a:t>
            </a:r>
            <a:endParaRPr lang="pt-BR" sz="2500" dirty="0">
              <a:latin typeface="Fredoka" pitchFamily="2" charset="-79"/>
              <a:cs typeface="Fredoka" pitchFamily="2" charset="-79"/>
            </a:endParaRPr>
          </a:p>
          <a:p>
            <a:pPr marL="0" indent="0">
              <a:buNone/>
            </a:pPr>
            <a:endParaRPr lang="pt-BR" sz="2400" dirty="0">
              <a:solidFill>
                <a:srgbClr val="7030A0"/>
              </a:solidFill>
              <a:latin typeface="Fredoka" pitchFamily="2" charset="-79"/>
              <a:cs typeface="Fredoka" pitchFamily="2" charset="-79"/>
            </a:endParaRPr>
          </a:p>
          <a:p>
            <a:pPr marL="0" indent="0">
              <a:buNone/>
            </a:pPr>
            <a:r>
              <a:rPr lang="pt-BR" sz="2400" dirty="0">
                <a:solidFill>
                  <a:schemeClr val="accent2"/>
                </a:solidFill>
                <a:latin typeface="Fredoka" pitchFamily="2" charset="-79"/>
                <a:cs typeface="Fredoka" pitchFamily="2" charset="-79"/>
              </a:rPr>
              <a:t>Internet Gateway: </a:t>
            </a:r>
            <a:r>
              <a:rPr lang="pt-BR" sz="2500" dirty="0">
                <a:solidFill>
                  <a:srgbClr val="FFFFFF"/>
                </a:solidFill>
                <a:latin typeface="Fredoka" pitchFamily="2" charset="-79"/>
                <a:cs typeface="Fredoka" pitchFamily="2" charset="-79"/>
              </a:rPr>
              <a:t>Habilita que sua VPC tenha comunicação com a internet Serviço totalmente gerenciado e altamente disponível. Escala de forma horizontal conforme a demanda.</a:t>
            </a:r>
          </a:p>
          <a:p>
            <a:pPr marL="0" indent="0">
              <a:buNone/>
            </a:pPr>
            <a:r>
              <a:rPr lang="pt-BR" sz="2500" dirty="0">
                <a:solidFill>
                  <a:srgbClr val="FFFFFF"/>
                </a:solidFill>
                <a:latin typeface="Fredoka" pitchFamily="2" charset="-79"/>
                <a:cs typeface="Fredoka" pitchFamily="2" charset="-79"/>
              </a:rPr>
              <a:t>Apenas 1 Internet Gateway por VPC</a:t>
            </a: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pic>
        <p:nvPicPr>
          <p:cNvPr id="5122" name="Picture 2" descr="Mapa - ícones de mapas e localização grátis">
            <a:extLst>
              <a:ext uri="{FF2B5EF4-FFF2-40B4-BE49-F238E27FC236}">
                <a16:creationId xmlns:a16="http://schemas.microsoft.com/office/drawing/2014/main" id="{4AFB6B8D-20D4-BDCF-4F53-7D4325499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337" y="2351506"/>
            <a:ext cx="1077494" cy="107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6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9BA9E95-FB29-16D4-2701-2E28615B1CCB}"/>
              </a:ext>
            </a:extLst>
          </p:cNvPr>
          <p:cNvSpPr txBox="1"/>
          <p:nvPr/>
        </p:nvSpPr>
        <p:spPr>
          <a:xfrm>
            <a:off x="3823801" y="3244334"/>
            <a:ext cx="6097772" cy="369332"/>
          </a:xfrm>
          <a:prstGeom prst="rect">
            <a:avLst/>
          </a:prstGeom>
          <a:noFill/>
        </p:spPr>
        <p:txBody>
          <a:bodyPr wrap="square">
            <a:spAutoFit/>
          </a:bodyPr>
          <a:lstStyle/>
          <a:p>
            <a:endParaRPr lang="pt-BR" dirty="0"/>
          </a:p>
        </p:txBody>
      </p:sp>
      <p:pic>
        <p:nvPicPr>
          <p:cNvPr id="2" name="Picture 2">
            <a:extLst>
              <a:ext uri="{FF2B5EF4-FFF2-40B4-BE49-F238E27FC236}">
                <a16:creationId xmlns:a16="http://schemas.microsoft.com/office/drawing/2014/main" id="{5647C598-5E48-49E5-4768-2E1FB5367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625" y="63963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3D4E905-D7A0-BA8A-D0A0-60201E6E783D}"/>
              </a:ext>
            </a:extLst>
          </p:cNvPr>
          <p:cNvSpPr/>
          <p:nvPr/>
        </p:nvSpPr>
        <p:spPr>
          <a:xfrm>
            <a:off x="1956734" y="709400"/>
            <a:ext cx="8598506" cy="563561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9EA8BD42-9A6F-81E1-684E-B673035BC62A}"/>
              </a:ext>
            </a:extLst>
          </p:cNvPr>
          <p:cNvSpPr txBox="1"/>
          <p:nvPr/>
        </p:nvSpPr>
        <p:spPr>
          <a:xfrm>
            <a:off x="2549817" y="814972"/>
            <a:ext cx="720000"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5130" name="Picture 10">
            <a:extLst>
              <a:ext uri="{FF2B5EF4-FFF2-40B4-BE49-F238E27FC236}">
                <a16:creationId xmlns:a16="http://schemas.microsoft.com/office/drawing/2014/main" id="{7DA78384-685A-75C3-3CD8-33D670772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00" y="1273155"/>
            <a:ext cx="6743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40ABD7B5-AC38-5A80-E6DB-D715E1D06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00" y="3681386"/>
            <a:ext cx="6743700" cy="25527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301441EA-8BF0-8A2A-C4FE-DE6315961033}"/>
              </a:ext>
            </a:extLst>
          </p:cNvPr>
          <p:cNvSpPr/>
          <p:nvPr/>
        </p:nvSpPr>
        <p:spPr>
          <a:xfrm>
            <a:off x="1061439" y="2964471"/>
            <a:ext cx="1800000" cy="142200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134" name="Picture 14">
            <a:extLst>
              <a:ext uri="{FF2B5EF4-FFF2-40B4-BE49-F238E27FC236}">
                <a16:creationId xmlns:a16="http://schemas.microsoft.com/office/drawing/2014/main" id="{966F939B-1CBD-AB54-FB5F-135D683AB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611" y="2760129"/>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F1F701A-8EA5-E6B5-FB45-3EE46BA6ED5C}"/>
              </a:ext>
            </a:extLst>
          </p:cNvPr>
          <p:cNvSpPr txBox="1"/>
          <p:nvPr/>
        </p:nvSpPr>
        <p:spPr>
          <a:xfrm>
            <a:off x="1089835" y="4386480"/>
            <a:ext cx="1842563" cy="584775"/>
          </a:xfrm>
          <a:prstGeom prst="rect">
            <a:avLst/>
          </a:prstGeom>
          <a:solidFill>
            <a:schemeClr val="bg1"/>
          </a:solidFill>
        </p:spPr>
        <p:txBody>
          <a:bodyPr wrap="square">
            <a:spAutoFit/>
          </a:bodyPr>
          <a:lstStyle/>
          <a:p>
            <a:pPr algn="ctr"/>
            <a:r>
              <a:rPr lang="pt-BR" sz="1600" dirty="0">
                <a:solidFill>
                  <a:srgbClr val="FFFFFF"/>
                </a:solidFill>
                <a:latin typeface="Fredoka" pitchFamily="2" charset="-79"/>
                <a:cs typeface="Fredoka" pitchFamily="2" charset="-79"/>
              </a:rPr>
              <a:t>Internet Gateway</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(IGW)</a:t>
            </a:r>
            <a:endParaRPr lang="pt-BR" sz="1600" dirty="0"/>
          </a:p>
        </p:txBody>
      </p:sp>
      <p:sp>
        <p:nvSpPr>
          <p:cNvPr id="9" name="CaixaDeTexto 8">
            <a:extLst>
              <a:ext uri="{FF2B5EF4-FFF2-40B4-BE49-F238E27FC236}">
                <a16:creationId xmlns:a16="http://schemas.microsoft.com/office/drawing/2014/main" id="{8CBFC852-9E56-2D19-A716-FBFF3A3CCB6B}"/>
              </a:ext>
            </a:extLst>
          </p:cNvPr>
          <p:cNvSpPr txBox="1"/>
          <p:nvPr/>
        </p:nvSpPr>
        <p:spPr>
          <a:xfrm>
            <a:off x="5128899" y="2226339"/>
            <a:ext cx="4045502" cy="646331"/>
          </a:xfrm>
          <a:prstGeom prst="rect">
            <a:avLst/>
          </a:prstGeom>
          <a:noFill/>
          <a:ln w="38100">
            <a:solidFill>
              <a:schemeClr val="accent6"/>
            </a:solidFill>
          </a:ln>
        </p:spPr>
        <p:txBody>
          <a:bodyPr wrap="square">
            <a:spAutoFit/>
          </a:bodyPr>
          <a:lstStyle/>
          <a:p>
            <a:pPr algn="ctr"/>
            <a:r>
              <a:rPr lang="pt-BR" sz="3600" dirty="0">
                <a:solidFill>
                  <a:schemeClr val="accent6"/>
                </a:solidFill>
                <a:latin typeface="Fredoka" pitchFamily="2" charset="-79"/>
                <a:cs typeface="Fredoka" pitchFamily="2" charset="-79"/>
              </a:rPr>
              <a:t>Sub-rede pública</a:t>
            </a:r>
            <a:endParaRPr lang="pt-BR" sz="3600" dirty="0">
              <a:solidFill>
                <a:schemeClr val="accent6"/>
              </a:solidFill>
            </a:endParaRPr>
          </a:p>
        </p:txBody>
      </p:sp>
      <p:sp>
        <p:nvSpPr>
          <p:cNvPr id="10" name="CaixaDeTexto 9">
            <a:extLst>
              <a:ext uri="{FF2B5EF4-FFF2-40B4-BE49-F238E27FC236}">
                <a16:creationId xmlns:a16="http://schemas.microsoft.com/office/drawing/2014/main" id="{DA995F1D-6B2D-86BE-10CB-31584BE10D5C}"/>
              </a:ext>
            </a:extLst>
          </p:cNvPr>
          <p:cNvSpPr txBox="1"/>
          <p:nvPr/>
        </p:nvSpPr>
        <p:spPr>
          <a:xfrm>
            <a:off x="5070637" y="4516826"/>
            <a:ext cx="4162026" cy="646331"/>
          </a:xfrm>
          <a:prstGeom prst="rect">
            <a:avLst/>
          </a:prstGeom>
          <a:noFill/>
          <a:ln w="38100">
            <a:solidFill>
              <a:schemeClr val="accent5"/>
            </a:solidFill>
          </a:ln>
        </p:spPr>
        <p:txBody>
          <a:bodyPr wrap="square">
            <a:spAutoFit/>
          </a:bodyPr>
          <a:lstStyle/>
          <a:p>
            <a:pPr algn="ctr"/>
            <a:r>
              <a:rPr lang="pt-BR" sz="3600" dirty="0">
                <a:solidFill>
                  <a:schemeClr val="accent5"/>
                </a:solidFill>
                <a:latin typeface="Fredoka" pitchFamily="2" charset="-79"/>
                <a:cs typeface="Fredoka" pitchFamily="2" charset="-79"/>
              </a:rPr>
              <a:t>Sub-rede privada</a:t>
            </a:r>
            <a:endParaRPr lang="pt-BR" sz="3600" dirty="0">
              <a:solidFill>
                <a:schemeClr val="accent5"/>
              </a:solidFill>
            </a:endParaRPr>
          </a:p>
        </p:txBody>
      </p:sp>
      <p:cxnSp>
        <p:nvCxnSpPr>
          <p:cNvPr id="12" name="Conector de Seta Reta 11">
            <a:extLst>
              <a:ext uri="{FF2B5EF4-FFF2-40B4-BE49-F238E27FC236}">
                <a16:creationId xmlns:a16="http://schemas.microsoft.com/office/drawing/2014/main" id="{7E1E28D4-6568-F66E-477F-9687CF08D4A5}"/>
              </a:ext>
            </a:extLst>
          </p:cNvPr>
          <p:cNvCxnSpPr>
            <a:cxnSpLocks/>
          </p:cNvCxnSpPr>
          <p:nvPr/>
        </p:nvCxnSpPr>
        <p:spPr>
          <a:xfrm>
            <a:off x="2695909" y="3681386"/>
            <a:ext cx="608002" cy="0"/>
          </a:xfrm>
          <a:prstGeom prst="straightConnector1">
            <a:avLst/>
          </a:prstGeom>
          <a:ln w="635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84E9FF03-C1DA-F271-44E1-0C0C1645649E}"/>
              </a:ext>
            </a:extLst>
          </p:cNvPr>
          <p:cNvCxnSpPr/>
          <p:nvPr/>
        </p:nvCxnSpPr>
        <p:spPr>
          <a:xfrm flipV="1">
            <a:off x="3303911" y="2682813"/>
            <a:ext cx="0" cy="1033077"/>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537BE7CD-C473-CBFC-93C6-AA6558F064F4}"/>
              </a:ext>
            </a:extLst>
          </p:cNvPr>
          <p:cNvCxnSpPr>
            <a:cxnSpLocks/>
          </p:cNvCxnSpPr>
          <p:nvPr/>
        </p:nvCxnSpPr>
        <p:spPr>
          <a:xfrm flipH="1">
            <a:off x="3269817" y="2682813"/>
            <a:ext cx="608002" cy="0"/>
          </a:xfrm>
          <a:prstGeom prst="straightConnector1">
            <a:avLst/>
          </a:prstGeom>
          <a:ln w="635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551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36866553-9F77-B33F-F65E-28810A837FA9}"/>
              </a:ext>
            </a:extLst>
          </p:cNvPr>
          <p:cNvSpPr/>
          <p:nvPr/>
        </p:nvSpPr>
        <p:spPr>
          <a:xfrm>
            <a:off x="4310744" y="1223631"/>
            <a:ext cx="7692432" cy="494552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7" name="Picture 2">
            <a:extLst>
              <a:ext uri="{FF2B5EF4-FFF2-40B4-BE49-F238E27FC236}">
                <a16:creationId xmlns:a16="http://schemas.microsoft.com/office/drawing/2014/main" id="{946419B8-23A2-72B5-F1F4-4DDFF937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03" y="11393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A906FB49-A230-C479-6699-2505E4D8DC53}"/>
              </a:ext>
            </a:extLst>
          </p:cNvPr>
          <p:cNvSpPr txBox="1"/>
          <p:nvPr/>
        </p:nvSpPr>
        <p:spPr>
          <a:xfrm>
            <a:off x="4868534" y="1303312"/>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30" name="Imagem 29">
            <a:extLst>
              <a:ext uri="{FF2B5EF4-FFF2-40B4-BE49-F238E27FC236}">
                <a16:creationId xmlns:a16="http://schemas.microsoft.com/office/drawing/2014/main" id="{DD3C379E-7251-F4B8-CFCB-8B7A5ABCBD15}"/>
              </a:ext>
            </a:extLst>
          </p:cNvPr>
          <p:cNvPicPr>
            <a:picLocks noChangeAspect="1"/>
          </p:cNvPicPr>
          <p:nvPr/>
        </p:nvPicPr>
        <p:blipFill>
          <a:blip r:embed="rId3"/>
          <a:srcRect/>
          <a:stretch/>
        </p:blipFill>
        <p:spPr>
          <a:xfrm>
            <a:off x="10461449" y="3447247"/>
            <a:ext cx="1080000" cy="1080000"/>
          </a:xfrm>
          <a:prstGeom prst="rect">
            <a:avLst/>
          </a:prstGeom>
        </p:spPr>
      </p:pic>
      <p:pic>
        <p:nvPicPr>
          <p:cNvPr id="2052" name="Picture 4">
            <a:extLst>
              <a:ext uri="{FF2B5EF4-FFF2-40B4-BE49-F238E27FC236}">
                <a16:creationId xmlns:a16="http://schemas.microsoft.com/office/drawing/2014/main" id="{7C87401E-5381-2A72-751B-02FF17FE9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525" y="327982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E04E2-EE73-4E3F-DBBA-C82316FD1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222024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F26B5B3-A4E3-8B8D-949B-5155A8B47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327310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C3E8E7D-CDF4-5312-4935-0AC47CE4A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429918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D98DA174-77AB-1A34-F891-28F906498F3A}"/>
              </a:ext>
            </a:extLst>
          </p:cNvPr>
          <p:cNvSpPr txBox="1"/>
          <p:nvPr/>
        </p:nvSpPr>
        <p:spPr>
          <a:xfrm>
            <a:off x="5681433" y="4455842"/>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Elastic Load Balancer</a:t>
            </a:r>
            <a:endParaRPr lang="pt-BR" sz="1400" dirty="0"/>
          </a:p>
        </p:txBody>
      </p:sp>
      <p:sp>
        <p:nvSpPr>
          <p:cNvPr id="40" name="CaixaDeTexto 39">
            <a:extLst>
              <a:ext uri="{FF2B5EF4-FFF2-40B4-BE49-F238E27FC236}">
                <a16:creationId xmlns:a16="http://schemas.microsoft.com/office/drawing/2014/main" id="{B7227D96-A93B-978C-EBE0-2993B4E3FFC2}"/>
              </a:ext>
            </a:extLst>
          </p:cNvPr>
          <p:cNvSpPr txBox="1"/>
          <p:nvPr/>
        </p:nvSpPr>
        <p:spPr>
          <a:xfrm>
            <a:off x="10316054" y="4612089"/>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Banco de dados</a:t>
            </a:r>
            <a:endParaRPr lang="pt-BR" sz="1400" dirty="0"/>
          </a:p>
        </p:txBody>
      </p:sp>
      <p:sp>
        <p:nvSpPr>
          <p:cNvPr id="41" name="Retângulo 40">
            <a:extLst>
              <a:ext uri="{FF2B5EF4-FFF2-40B4-BE49-F238E27FC236}">
                <a16:creationId xmlns:a16="http://schemas.microsoft.com/office/drawing/2014/main" id="{B4F91CEC-2AAE-8E3C-8847-3D4E50736BF6}"/>
              </a:ext>
            </a:extLst>
          </p:cNvPr>
          <p:cNvSpPr/>
          <p:nvPr/>
        </p:nvSpPr>
        <p:spPr>
          <a:xfrm>
            <a:off x="5557278" y="3223437"/>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tângulo 41">
            <a:extLst>
              <a:ext uri="{FF2B5EF4-FFF2-40B4-BE49-F238E27FC236}">
                <a16:creationId xmlns:a16="http://schemas.microsoft.com/office/drawing/2014/main" id="{5661C559-FF20-07BC-6F22-B84099587DA2}"/>
              </a:ext>
            </a:extLst>
          </p:cNvPr>
          <p:cNvSpPr/>
          <p:nvPr/>
        </p:nvSpPr>
        <p:spPr>
          <a:xfrm>
            <a:off x="10186860" y="3225795"/>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903CA1D3-EC09-0F1F-4329-C4015A928908}"/>
              </a:ext>
            </a:extLst>
          </p:cNvPr>
          <p:cNvSpPr/>
          <p:nvPr/>
        </p:nvSpPr>
        <p:spPr>
          <a:xfrm>
            <a:off x="8060278" y="1417455"/>
            <a:ext cx="1629177" cy="4474460"/>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a:extLst>
              <a:ext uri="{FF2B5EF4-FFF2-40B4-BE49-F238E27FC236}">
                <a16:creationId xmlns:a16="http://schemas.microsoft.com/office/drawing/2014/main" id="{0BEA3516-10AD-4B94-35A0-78A56E0D5B4A}"/>
              </a:ext>
            </a:extLst>
          </p:cNvPr>
          <p:cNvSpPr/>
          <p:nvPr/>
        </p:nvSpPr>
        <p:spPr>
          <a:xfrm>
            <a:off x="8217452" y="2214572"/>
            <a:ext cx="1314827" cy="3328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CaixaDeTexto 45">
            <a:extLst>
              <a:ext uri="{FF2B5EF4-FFF2-40B4-BE49-F238E27FC236}">
                <a16:creationId xmlns:a16="http://schemas.microsoft.com/office/drawing/2014/main" id="{73779AF4-84B9-2CEC-6FDD-68B4F1D429E0}"/>
              </a:ext>
            </a:extLst>
          </p:cNvPr>
          <p:cNvSpPr txBox="1"/>
          <p:nvPr/>
        </p:nvSpPr>
        <p:spPr>
          <a:xfrm>
            <a:off x="10088981" y="2966341"/>
            <a:ext cx="1815242"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47" name="CaixaDeTexto 46">
            <a:extLst>
              <a:ext uri="{FF2B5EF4-FFF2-40B4-BE49-F238E27FC236}">
                <a16:creationId xmlns:a16="http://schemas.microsoft.com/office/drawing/2014/main" id="{AC8C7B66-9F9E-0940-6332-C74BE8534EF7}"/>
              </a:ext>
            </a:extLst>
          </p:cNvPr>
          <p:cNvSpPr txBox="1"/>
          <p:nvPr/>
        </p:nvSpPr>
        <p:spPr>
          <a:xfrm>
            <a:off x="8262654" y="5239124"/>
            <a:ext cx="1224421"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Instâncias EC2</a:t>
            </a:r>
            <a:endParaRPr lang="pt-BR" sz="1200" dirty="0"/>
          </a:p>
        </p:txBody>
      </p:sp>
      <p:pic>
        <p:nvPicPr>
          <p:cNvPr id="2056" name="Picture 8">
            <a:extLst>
              <a:ext uri="{FF2B5EF4-FFF2-40B4-BE49-F238E27FC236}">
                <a16:creationId xmlns:a16="http://schemas.microsoft.com/office/drawing/2014/main" id="{8955CA2D-902F-00A1-19D4-46090983E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397" y="1355010"/>
            <a:ext cx="467735" cy="467735"/>
          </a:xfrm>
          <a:prstGeom prst="rect">
            <a:avLst/>
          </a:prstGeom>
          <a:noFill/>
          <a:extLst>
            <a:ext uri="{909E8E84-426E-40DD-AFC4-6F175D3DCCD1}">
              <a14:hiddenFill xmlns:a14="http://schemas.microsoft.com/office/drawing/2010/main">
                <a:solidFill>
                  <a:srgbClr val="FFFFFF"/>
                </a:solidFill>
              </a14:hiddenFill>
            </a:ext>
          </a:extLst>
        </p:spPr>
      </p:pic>
      <p:sp>
        <p:nvSpPr>
          <p:cNvPr id="48" name="CaixaDeTexto 47">
            <a:extLst>
              <a:ext uri="{FF2B5EF4-FFF2-40B4-BE49-F238E27FC236}">
                <a16:creationId xmlns:a16="http://schemas.microsoft.com/office/drawing/2014/main" id="{E3B6A8E7-AA27-6615-3310-3B31FA76F6EC}"/>
              </a:ext>
            </a:extLst>
          </p:cNvPr>
          <p:cNvSpPr txBox="1"/>
          <p:nvPr/>
        </p:nvSpPr>
        <p:spPr>
          <a:xfrm>
            <a:off x="8424247" y="1462740"/>
            <a:ext cx="1074335" cy="461665"/>
          </a:xfrm>
          <a:prstGeom prst="rect">
            <a:avLst/>
          </a:prstGeom>
          <a:noFill/>
        </p:spPr>
        <p:txBody>
          <a:bodyPr wrap="square">
            <a:spAutoFit/>
          </a:bodyPr>
          <a:lstStyle/>
          <a:p>
            <a:pPr algn="ctr"/>
            <a:r>
              <a:rPr lang="pt-BR" sz="1200" dirty="0">
                <a:solidFill>
                  <a:schemeClr val="accent2"/>
                </a:solidFill>
                <a:latin typeface="Fredoka" pitchFamily="2" charset="-79"/>
                <a:cs typeface="Fredoka" pitchFamily="2" charset="-79"/>
              </a:rPr>
              <a:t>Grupo de </a:t>
            </a:r>
            <a:br>
              <a:rPr lang="pt-BR" sz="1200" dirty="0">
                <a:solidFill>
                  <a:schemeClr val="accent2"/>
                </a:solidFill>
                <a:latin typeface="Fredoka" pitchFamily="2" charset="-79"/>
                <a:cs typeface="Fredoka" pitchFamily="2" charset="-79"/>
              </a:rPr>
            </a:br>
            <a:r>
              <a:rPr lang="pt-BR" sz="1200" dirty="0">
                <a:solidFill>
                  <a:schemeClr val="accent2"/>
                </a:solidFill>
                <a:latin typeface="Fredoka" pitchFamily="2" charset="-79"/>
                <a:cs typeface="Fredoka" pitchFamily="2" charset="-79"/>
              </a:rPr>
              <a:t>Auto Scaling</a:t>
            </a:r>
            <a:endParaRPr lang="pt-BR" sz="1200" dirty="0">
              <a:solidFill>
                <a:schemeClr val="accent2"/>
              </a:solidFill>
            </a:endParaRPr>
          </a:p>
        </p:txBody>
      </p:sp>
      <p:sp>
        <p:nvSpPr>
          <p:cNvPr id="50" name="CaixaDeTexto 49">
            <a:extLst>
              <a:ext uri="{FF2B5EF4-FFF2-40B4-BE49-F238E27FC236}">
                <a16:creationId xmlns:a16="http://schemas.microsoft.com/office/drawing/2014/main" id="{E467F12F-8E22-481F-A2D1-03770FFA4786}"/>
              </a:ext>
            </a:extLst>
          </p:cNvPr>
          <p:cNvSpPr txBox="1"/>
          <p:nvPr/>
        </p:nvSpPr>
        <p:spPr>
          <a:xfrm>
            <a:off x="8186715" y="2048441"/>
            <a:ext cx="1376297" cy="246221"/>
          </a:xfrm>
          <a:prstGeom prst="rect">
            <a:avLst/>
          </a:prstGeom>
          <a:solidFill>
            <a:schemeClr val="bg1"/>
          </a:solidFill>
        </p:spPr>
        <p:txBody>
          <a:bodyPr wrap="square">
            <a:spAutoFit/>
          </a:bodyPr>
          <a:lstStyle/>
          <a:p>
            <a:pPr algn="ctr"/>
            <a:r>
              <a:rPr lang="pt-BR" sz="1000" dirty="0">
                <a:solidFill>
                  <a:srgbClr val="FFFFFF"/>
                </a:solidFill>
                <a:latin typeface="Fredoka" pitchFamily="2" charset="-79"/>
                <a:cs typeface="Fredoka" pitchFamily="2" charset="-79"/>
              </a:rPr>
              <a:t>Grupo de segurança</a:t>
            </a:r>
            <a:endParaRPr lang="pt-BR" sz="1000" dirty="0"/>
          </a:p>
        </p:txBody>
      </p:sp>
      <p:sp>
        <p:nvSpPr>
          <p:cNvPr id="51" name="Retângulo 50">
            <a:extLst>
              <a:ext uri="{FF2B5EF4-FFF2-40B4-BE49-F238E27FC236}">
                <a16:creationId xmlns:a16="http://schemas.microsoft.com/office/drawing/2014/main" id="{0DF53A62-E652-02A6-5C69-219CAB9A159E}"/>
              </a:ext>
            </a:extLst>
          </p:cNvPr>
          <p:cNvSpPr/>
          <p:nvPr/>
        </p:nvSpPr>
        <p:spPr>
          <a:xfrm>
            <a:off x="8217449" y="2026381"/>
            <a:ext cx="1314827"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1BC4F9D5-A4E5-C4DD-0861-EE60713B942C}"/>
              </a:ext>
            </a:extLst>
          </p:cNvPr>
          <p:cNvSpPr txBox="1"/>
          <p:nvPr/>
        </p:nvSpPr>
        <p:spPr>
          <a:xfrm>
            <a:off x="5483668" y="2984540"/>
            <a:ext cx="1738535"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53" name="Retângulo 52">
            <a:extLst>
              <a:ext uri="{FF2B5EF4-FFF2-40B4-BE49-F238E27FC236}">
                <a16:creationId xmlns:a16="http://schemas.microsoft.com/office/drawing/2014/main" id="{DFBF49FE-B611-5B13-ADBE-6C975DFC942A}"/>
              </a:ext>
            </a:extLst>
          </p:cNvPr>
          <p:cNvSpPr/>
          <p:nvPr/>
        </p:nvSpPr>
        <p:spPr>
          <a:xfrm>
            <a:off x="5556680" y="2996083"/>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tângulo 53">
            <a:extLst>
              <a:ext uri="{FF2B5EF4-FFF2-40B4-BE49-F238E27FC236}">
                <a16:creationId xmlns:a16="http://schemas.microsoft.com/office/drawing/2014/main" id="{826A5561-A8F6-3F63-067E-57D632070945}"/>
              </a:ext>
            </a:extLst>
          </p:cNvPr>
          <p:cNvSpPr/>
          <p:nvPr/>
        </p:nvSpPr>
        <p:spPr>
          <a:xfrm>
            <a:off x="10186860" y="2984540"/>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Oval 55">
            <a:extLst>
              <a:ext uri="{FF2B5EF4-FFF2-40B4-BE49-F238E27FC236}">
                <a16:creationId xmlns:a16="http://schemas.microsoft.com/office/drawing/2014/main" id="{6D32DBA9-A69B-4D07-11D7-556CA42D1496}"/>
              </a:ext>
            </a:extLst>
          </p:cNvPr>
          <p:cNvSpPr/>
          <p:nvPr/>
        </p:nvSpPr>
        <p:spPr>
          <a:xfrm>
            <a:off x="1959621" y="364391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Oval 56">
            <a:extLst>
              <a:ext uri="{FF2B5EF4-FFF2-40B4-BE49-F238E27FC236}">
                <a16:creationId xmlns:a16="http://schemas.microsoft.com/office/drawing/2014/main" id="{272632E6-03FE-C08C-1108-31CB605367CC}"/>
              </a:ext>
            </a:extLst>
          </p:cNvPr>
          <p:cNvSpPr/>
          <p:nvPr/>
        </p:nvSpPr>
        <p:spPr>
          <a:xfrm>
            <a:off x="2193431" y="379308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Oval 57">
            <a:extLst>
              <a:ext uri="{FF2B5EF4-FFF2-40B4-BE49-F238E27FC236}">
                <a16:creationId xmlns:a16="http://schemas.microsoft.com/office/drawing/2014/main" id="{95F35000-F10A-F5C5-D611-99AA0A68BE92}"/>
              </a:ext>
            </a:extLst>
          </p:cNvPr>
          <p:cNvSpPr/>
          <p:nvPr/>
        </p:nvSpPr>
        <p:spPr>
          <a:xfrm>
            <a:off x="2412015" y="358515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Oval 58">
            <a:extLst>
              <a:ext uri="{FF2B5EF4-FFF2-40B4-BE49-F238E27FC236}">
                <a16:creationId xmlns:a16="http://schemas.microsoft.com/office/drawing/2014/main" id="{A8F66E9E-6211-FECE-47F6-2E3E3544DB66}"/>
              </a:ext>
            </a:extLst>
          </p:cNvPr>
          <p:cNvSpPr/>
          <p:nvPr/>
        </p:nvSpPr>
        <p:spPr>
          <a:xfrm>
            <a:off x="2667865" y="377007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Oval 59">
            <a:extLst>
              <a:ext uri="{FF2B5EF4-FFF2-40B4-BE49-F238E27FC236}">
                <a16:creationId xmlns:a16="http://schemas.microsoft.com/office/drawing/2014/main" id="{E972AAFA-9D58-A1DC-B363-36A2EEA3E11D}"/>
              </a:ext>
            </a:extLst>
          </p:cNvPr>
          <p:cNvSpPr/>
          <p:nvPr/>
        </p:nvSpPr>
        <p:spPr>
          <a:xfrm>
            <a:off x="2962405" y="364391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Oval 60">
            <a:extLst>
              <a:ext uri="{FF2B5EF4-FFF2-40B4-BE49-F238E27FC236}">
                <a16:creationId xmlns:a16="http://schemas.microsoft.com/office/drawing/2014/main" id="{0F5CA7F3-DEBF-0D1D-027A-A37028C91E8F}"/>
              </a:ext>
            </a:extLst>
          </p:cNvPr>
          <p:cNvSpPr/>
          <p:nvPr/>
        </p:nvSpPr>
        <p:spPr>
          <a:xfrm>
            <a:off x="3212567" y="379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Oval 61">
            <a:extLst>
              <a:ext uri="{FF2B5EF4-FFF2-40B4-BE49-F238E27FC236}">
                <a16:creationId xmlns:a16="http://schemas.microsoft.com/office/drawing/2014/main" id="{F3BA45C2-CC21-D746-7660-3C69DE301BA2}"/>
              </a:ext>
            </a:extLst>
          </p:cNvPr>
          <p:cNvSpPr/>
          <p:nvPr/>
        </p:nvSpPr>
        <p:spPr>
          <a:xfrm>
            <a:off x="3484019" y="363842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EEE7987C-4D55-1950-9D1B-5577C355259D}"/>
              </a:ext>
            </a:extLst>
          </p:cNvPr>
          <p:cNvSpPr txBox="1"/>
          <p:nvPr/>
        </p:nvSpPr>
        <p:spPr>
          <a:xfrm>
            <a:off x="578270" y="2461716"/>
            <a:ext cx="2830563" cy="504625"/>
          </a:xfrm>
          <a:prstGeom prst="rect">
            <a:avLst/>
          </a:prstGeom>
          <a:solidFill>
            <a:schemeClr val="bg1"/>
          </a:solidFill>
          <a:ln w="28575">
            <a:solidFill>
              <a:srgbClr val="45A4A7"/>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PÚBLICO</a:t>
            </a:r>
            <a:endParaRPr lang="pt-BR" sz="2000" dirty="0"/>
          </a:p>
        </p:txBody>
      </p:sp>
      <p:sp>
        <p:nvSpPr>
          <p:cNvPr id="4" name="Oval 3">
            <a:extLst>
              <a:ext uri="{FF2B5EF4-FFF2-40B4-BE49-F238E27FC236}">
                <a16:creationId xmlns:a16="http://schemas.microsoft.com/office/drawing/2014/main" id="{A7B0A449-6DC8-74E2-C6D1-83AAD16BCDE2}"/>
              </a:ext>
            </a:extLst>
          </p:cNvPr>
          <p:cNvSpPr/>
          <p:nvPr/>
        </p:nvSpPr>
        <p:spPr>
          <a:xfrm>
            <a:off x="147107" y="364391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Oval 4">
            <a:extLst>
              <a:ext uri="{FF2B5EF4-FFF2-40B4-BE49-F238E27FC236}">
                <a16:creationId xmlns:a16="http://schemas.microsoft.com/office/drawing/2014/main" id="{50C46E0C-68E8-B53C-EC75-90697BD0E61A}"/>
              </a:ext>
            </a:extLst>
          </p:cNvPr>
          <p:cNvSpPr/>
          <p:nvPr/>
        </p:nvSpPr>
        <p:spPr>
          <a:xfrm>
            <a:off x="380917" y="379308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Oval 5">
            <a:extLst>
              <a:ext uri="{FF2B5EF4-FFF2-40B4-BE49-F238E27FC236}">
                <a16:creationId xmlns:a16="http://schemas.microsoft.com/office/drawing/2014/main" id="{91918F93-FADF-2A9D-2158-1C2FB83F32F9}"/>
              </a:ext>
            </a:extLst>
          </p:cNvPr>
          <p:cNvSpPr/>
          <p:nvPr/>
        </p:nvSpPr>
        <p:spPr>
          <a:xfrm>
            <a:off x="599501" y="358515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Oval 6">
            <a:extLst>
              <a:ext uri="{FF2B5EF4-FFF2-40B4-BE49-F238E27FC236}">
                <a16:creationId xmlns:a16="http://schemas.microsoft.com/office/drawing/2014/main" id="{DABF2FA1-4C58-71DD-B42D-F4D0BC470E44}"/>
              </a:ext>
            </a:extLst>
          </p:cNvPr>
          <p:cNvSpPr/>
          <p:nvPr/>
        </p:nvSpPr>
        <p:spPr>
          <a:xfrm>
            <a:off x="855351" y="377007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Oval 7">
            <a:extLst>
              <a:ext uri="{FF2B5EF4-FFF2-40B4-BE49-F238E27FC236}">
                <a16:creationId xmlns:a16="http://schemas.microsoft.com/office/drawing/2014/main" id="{67213A41-EBD7-45A1-16CB-0C1E4C4265A7}"/>
              </a:ext>
            </a:extLst>
          </p:cNvPr>
          <p:cNvSpPr/>
          <p:nvPr/>
        </p:nvSpPr>
        <p:spPr>
          <a:xfrm>
            <a:off x="1149891" y="364391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EA2C9755-0EF8-F5AB-084D-84940A5954F7}"/>
              </a:ext>
            </a:extLst>
          </p:cNvPr>
          <p:cNvSpPr/>
          <p:nvPr/>
        </p:nvSpPr>
        <p:spPr>
          <a:xfrm>
            <a:off x="1400053" y="379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9">
            <a:extLst>
              <a:ext uri="{FF2B5EF4-FFF2-40B4-BE49-F238E27FC236}">
                <a16:creationId xmlns:a16="http://schemas.microsoft.com/office/drawing/2014/main" id="{AF2C9B6A-2AF1-7396-C0C0-6914E3EFA49A}"/>
              </a:ext>
            </a:extLst>
          </p:cNvPr>
          <p:cNvSpPr/>
          <p:nvPr/>
        </p:nvSpPr>
        <p:spPr>
          <a:xfrm>
            <a:off x="1671505" y="363842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Oval 10">
            <a:extLst>
              <a:ext uri="{FF2B5EF4-FFF2-40B4-BE49-F238E27FC236}">
                <a16:creationId xmlns:a16="http://schemas.microsoft.com/office/drawing/2014/main" id="{2598B10B-1CD2-8BC5-B6FB-F46177A61B64}"/>
              </a:ext>
            </a:extLst>
          </p:cNvPr>
          <p:cNvSpPr/>
          <p:nvPr/>
        </p:nvSpPr>
        <p:spPr>
          <a:xfrm>
            <a:off x="3776151" y="377673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Oval 11">
            <a:extLst>
              <a:ext uri="{FF2B5EF4-FFF2-40B4-BE49-F238E27FC236}">
                <a16:creationId xmlns:a16="http://schemas.microsoft.com/office/drawing/2014/main" id="{28E0F83F-4DCC-1AED-2274-58F582EEE473}"/>
              </a:ext>
            </a:extLst>
          </p:cNvPr>
          <p:cNvSpPr/>
          <p:nvPr/>
        </p:nvSpPr>
        <p:spPr>
          <a:xfrm>
            <a:off x="4068283" y="385317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Oval 12">
            <a:extLst>
              <a:ext uri="{FF2B5EF4-FFF2-40B4-BE49-F238E27FC236}">
                <a16:creationId xmlns:a16="http://schemas.microsoft.com/office/drawing/2014/main" id="{073278BC-6A1B-6D95-1906-4E25CDF9EB93}"/>
              </a:ext>
            </a:extLst>
          </p:cNvPr>
          <p:cNvSpPr/>
          <p:nvPr/>
        </p:nvSpPr>
        <p:spPr>
          <a:xfrm>
            <a:off x="4012218" y="4193926"/>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Oval 13">
            <a:extLst>
              <a:ext uri="{FF2B5EF4-FFF2-40B4-BE49-F238E27FC236}">
                <a16:creationId xmlns:a16="http://schemas.microsoft.com/office/drawing/2014/main" id="{E10C24F6-E677-1B33-B474-8CA4C4772724}"/>
              </a:ext>
            </a:extLst>
          </p:cNvPr>
          <p:cNvSpPr/>
          <p:nvPr/>
        </p:nvSpPr>
        <p:spPr>
          <a:xfrm>
            <a:off x="4063893" y="445777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Oval 14">
            <a:extLst>
              <a:ext uri="{FF2B5EF4-FFF2-40B4-BE49-F238E27FC236}">
                <a16:creationId xmlns:a16="http://schemas.microsoft.com/office/drawing/2014/main" id="{44E8DD9F-E8DE-1D0C-AFB0-609161D92CD9}"/>
              </a:ext>
            </a:extLst>
          </p:cNvPr>
          <p:cNvSpPr/>
          <p:nvPr/>
        </p:nvSpPr>
        <p:spPr>
          <a:xfrm>
            <a:off x="3817965" y="456302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Oval 15">
            <a:extLst>
              <a:ext uri="{FF2B5EF4-FFF2-40B4-BE49-F238E27FC236}">
                <a16:creationId xmlns:a16="http://schemas.microsoft.com/office/drawing/2014/main" id="{926A9B37-7F85-F9FB-E880-20C18C0347BD}"/>
              </a:ext>
            </a:extLst>
          </p:cNvPr>
          <p:cNvSpPr/>
          <p:nvPr/>
        </p:nvSpPr>
        <p:spPr>
          <a:xfrm>
            <a:off x="4069038" y="476662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Oval 16">
            <a:extLst>
              <a:ext uri="{FF2B5EF4-FFF2-40B4-BE49-F238E27FC236}">
                <a16:creationId xmlns:a16="http://schemas.microsoft.com/office/drawing/2014/main" id="{37D8BDDB-5C83-01AE-DF13-4248B45A14E8}"/>
              </a:ext>
            </a:extLst>
          </p:cNvPr>
          <p:cNvSpPr/>
          <p:nvPr/>
        </p:nvSpPr>
        <p:spPr>
          <a:xfrm>
            <a:off x="3827332" y="492480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Oval 17">
            <a:extLst>
              <a:ext uri="{FF2B5EF4-FFF2-40B4-BE49-F238E27FC236}">
                <a16:creationId xmlns:a16="http://schemas.microsoft.com/office/drawing/2014/main" id="{389C7E80-B082-EB2B-CCCB-5E4F753DC57E}"/>
              </a:ext>
            </a:extLst>
          </p:cNvPr>
          <p:cNvSpPr/>
          <p:nvPr/>
        </p:nvSpPr>
        <p:spPr>
          <a:xfrm>
            <a:off x="4048794" y="513386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Oval 18">
            <a:extLst>
              <a:ext uri="{FF2B5EF4-FFF2-40B4-BE49-F238E27FC236}">
                <a16:creationId xmlns:a16="http://schemas.microsoft.com/office/drawing/2014/main" id="{B19F988F-8110-45ED-25B7-9256E971E3DD}"/>
              </a:ext>
            </a:extLst>
          </p:cNvPr>
          <p:cNvSpPr/>
          <p:nvPr/>
        </p:nvSpPr>
        <p:spPr>
          <a:xfrm>
            <a:off x="3728655" y="530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Oval 19">
            <a:extLst>
              <a:ext uri="{FF2B5EF4-FFF2-40B4-BE49-F238E27FC236}">
                <a16:creationId xmlns:a16="http://schemas.microsoft.com/office/drawing/2014/main" id="{C2B32406-C602-D6A8-1857-9D3AC5B32680}"/>
              </a:ext>
            </a:extLst>
          </p:cNvPr>
          <p:cNvSpPr/>
          <p:nvPr/>
        </p:nvSpPr>
        <p:spPr>
          <a:xfrm>
            <a:off x="3600429" y="582692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Oval 21">
            <a:extLst>
              <a:ext uri="{FF2B5EF4-FFF2-40B4-BE49-F238E27FC236}">
                <a16:creationId xmlns:a16="http://schemas.microsoft.com/office/drawing/2014/main" id="{077F8A75-95C0-22E9-CB07-63AB2778F0F0}"/>
              </a:ext>
            </a:extLst>
          </p:cNvPr>
          <p:cNvSpPr/>
          <p:nvPr/>
        </p:nvSpPr>
        <p:spPr>
          <a:xfrm>
            <a:off x="3620612" y="624837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Oval 22">
            <a:extLst>
              <a:ext uri="{FF2B5EF4-FFF2-40B4-BE49-F238E27FC236}">
                <a16:creationId xmlns:a16="http://schemas.microsoft.com/office/drawing/2014/main" id="{55F0C122-B716-8A3A-0E44-5480556BE1AC}"/>
              </a:ext>
            </a:extLst>
          </p:cNvPr>
          <p:cNvSpPr/>
          <p:nvPr/>
        </p:nvSpPr>
        <p:spPr>
          <a:xfrm>
            <a:off x="3539124" y="658055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9310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36866553-9F77-B33F-F65E-28810A837FA9}"/>
              </a:ext>
            </a:extLst>
          </p:cNvPr>
          <p:cNvSpPr/>
          <p:nvPr/>
        </p:nvSpPr>
        <p:spPr>
          <a:xfrm>
            <a:off x="4310744" y="1223631"/>
            <a:ext cx="7692432" cy="494552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7" name="Picture 2">
            <a:extLst>
              <a:ext uri="{FF2B5EF4-FFF2-40B4-BE49-F238E27FC236}">
                <a16:creationId xmlns:a16="http://schemas.microsoft.com/office/drawing/2014/main" id="{946419B8-23A2-72B5-F1F4-4DDFF937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03" y="11393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A906FB49-A230-C479-6699-2505E4D8DC53}"/>
              </a:ext>
            </a:extLst>
          </p:cNvPr>
          <p:cNvSpPr txBox="1"/>
          <p:nvPr/>
        </p:nvSpPr>
        <p:spPr>
          <a:xfrm>
            <a:off x="4868534" y="1303312"/>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30" name="Imagem 29">
            <a:extLst>
              <a:ext uri="{FF2B5EF4-FFF2-40B4-BE49-F238E27FC236}">
                <a16:creationId xmlns:a16="http://schemas.microsoft.com/office/drawing/2014/main" id="{DD3C379E-7251-F4B8-CFCB-8B7A5ABCBD15}"/>
              </a:ext>
            </a:extLst>
          </p:cNvPr>
          <p:cNvPicPr>
            <a:picLocks noChangeAspect="1"/>
          </p:cNvPicPr>
          <p:nvPr/>
        </p:nvPicPr>
        <p:blipFill>
          <a:blip r:embed="rId3"/>
          <a:srcRect/>
          <a:stretch/>
        </p:blipFill>
        <p:spPr>
          <a:xfrm>
            <a:off x="10461449" y="3447247"/>
            <a:ext cx="1080000" cy="1080000"/>
          </a:xfrm>
          <a:prstGeom prst="rect">
            <a:avLst/>
          </a:prstGeom>
        </p:spPr>
      </p:pic>
      <p:pic>
        <p:nvPicPr>
          <p:cNvPr id="2052" name="Picture 4">
            <a:extLst>
              <a:ext uri="{FF2B5EF4-FFF2-40B4-BE49-F238E27FC236}">
                <a16:creationId xmlns:a16="http://schemas.microsoft.com/office/drawing/2014/main" id="{7C87401E-5381-2A72-751B-02FF17FE9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525" y="327982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E04E2-EE73-4E3F-DBBA-C82316FD1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222024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F26B5B3-A4E3-8B8D-949B-5155A8B47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327310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C3E8E7D-CDF4-5312-4935-0AC47CE4A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429918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D98DA174-77AB-1A34-F891-28F906498F3A}"/>
              </a:ext>
            </a:extLst>
          </p:cNvPr>
          <p:cNvSpPr txBox="1"/>
          <p:nvPr/>
        </p:nvSpPr>
        <p:spPr>
          <a:xfrm>
            <a:off x="5681433" y="4455842"/>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Elastic Load Balancer</a:t>
            </a:r>
            <a:endParaRPr lang="pt-BR" sz="1400" dirty="0"/>
          </a:p>
        </p:txBody>
      </p:sp>
      <p:sp>
        <p:nvSpPr>
          <p:cNvPr id="40" name="CaixaDeTexto 39">
            <a:extLst>
              <a:ext uri="{FF2B5EF4-FFF2-40B4-BE49-F238E27FC236}">
                <a16:creationId xmlns:a16="http://schemas.microsoft.com/office/drawing/2014/main" id="{B7227D96-A93B-978C-EBE0-2993B4E3FFC2}"/>
              </a:ext>
            </a:extLst>
          </p:cNvPr>
          <p:cNvSpPr txBox="1"/>
          <p:nvPr/>
        </p:nvSpPr>
        <p:spPr>
          <a:xfrm>
            <a:off x="10316054" y="4612089"/>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Banco de dados</a:t>
            </a:r>
            <a:endParaRPr lang="pt-BR" sz="1400" dirty="0"/>
          </a:p>
        </p:txBody>
      </p:sp>
      <p:sp>
        <p:nvSpPr>
          <p:cNvPr id="41" name="Retângulo 40">
            <a:extLst>
              <a:ext uri="{FF2B5EF4-FFF2-40B4-BE49-F238E27FC236}">
                <a16:creationId xmlns:a16="http://schemas.microsoft.com/office/drawing/2014/main" id="{B4F91CEC-2AAE-8E3C-8847-3D4E50736BF6}"/>
              </a:ext>
            </a:extLst>
          </p:cNvPr>
          <p:cNvSpPr/>
          <p:nvPr/>
        </p:nvSpPr>
        <p:spPr>
          <a:xfrm>
            <a:off x="5557278" y="3223437"/>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tângulo 41">
            <a:extLst>
              <a:ext uri="{FF2B5EF4-FFF2-40B4-BE49-F238E27FC236}">
                <a16:creationId xmlns:a16="http://schemas.microsoft.com/office/drawing/2014/main" id="{5661C559-FF20-07BC-6F22-B84099587DA2}"/>
              </a:ext>
            </a:extLst>
          </p:cNvPr>
          <p:cNvSpPr/>
          <p:nvPr/>
        </p:nvSpPr>
        <p:spPr>
          <a:xfrm>
            <a:off x="10186860" y="3225795"/>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903CA1D3-EC09-0F1F-4329-C4015A928908}"/>
              </a:ext>
            </a:extLst>
          </p:cNvPr>
          <p:cNvSpPr/>
          <p:nvPr/>
        </p:nvSpPr>
        <p:spPr>
          <a:xfrm>
            <a:off x="8060278" y="1417455"/>
            <a:ext cx="1629177" cy="4474460"/>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a:extLst>
              <a:ext uri="{FF2B5EF4-FFF2-40B4-BE49-F238E27FC236}">
                <a16:creationId xmlns:a16="http://schemas.microsoft.com/office/drawing/2014/main" id="{0BEA3516-10AD-4B94-35A0-78A56E0D5B4A}"/>
              </a:ext>
            </a:extLst>
          </p:cNvPr>
          <p:cNvSpPr/>
          <p:nvPr/>
        </p:nvSpPr>
        <p:spPr>
          <a:xfrm>
            <a:off x="8217452" y="2214572"/>
            <a:ext cx="1314827" cy="3328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CaixaDeTexto 45">
            <a:extLst>
              <a:ext uri="{FF2B5EF4-FFF2-40B4-BE49-F238E27FC236}">
                <a16:creationId xmlns:a16="http://schemas.microsoft.com/office/drawing/2014/main" id="{73779AF4-84B9-2CEC-6FDD-68B4F1D429E0}"/>
              </a:ext>
            </a:extLst>
          </p:cNvPr>
          <p:cNvSpPr txBox="1"/>
          <p:nvPr/>
        </p:nvSpPr>
        <p:spPr>
          <a:xfrm>
            <a:off x="10088981" y="2966341"/>
            <a:ext cx="1815242"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47" name="CaixaDeTexto 46">
            <a:extLst>
              <a:ext uri="{FF2B5EF4-FFF2-40B4-BE49-F238E27FC236}">
                <a16:creationId xmlns:a16="http://schemas.microsoft.com/office/drawing/2014/main" id="{AC8C7B66-9F9E-0940-6332-C74BE8534EF7}"/>
              </a:ext>
            </a:extLst>
          </p:cNvPr>
          <p:cNvSpPr txBox="1"/>
          <p:nvPr/>
        </p:nvSpPr>
        <p:spPr>
          <a:xfrm>
            <a:off x="8262654" y="5239124"/>
            <a:ext cx="1224421"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Instâncias EC2</a:t>
            </a:r>
            <a:endParaRPr lang="pt-BR" sz="1200" dirty="0"/>
          </a:p>
        </p:txBody>
      </p:sp>
      <p:pic>
        <p:nvPicPr>
          <p:cNvPr id="2056" name="Picture 8">
            <a:extLst>
              <a:ext uri="{FF2B5EF4-FFF2-40B4-BE49-F238E27FC236}">
                <a16:creationId xmlns:a16="http://schemas.microsoft.com/office/drawing/2014/main" id="{8955CA2D-902F-00A1-19D4-46090983E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397" y="1355010"/>
            <a:ext cx="467735" cy="467735"/>
          </a:xfrm>
          <a:prstGeom prst="rect">
            <a:avLst/>
          </a:prstGeom>
          <a:noFill/>
          <a:extLst>
            <a:ext uri="{909E8E84-426E-40DD-AFC4-6F175D3DCCD1}">
              <a14:hiddenFill xmlns:a14="http://schemas.microsoft.com/office/drawing/2010/main">
                <a:solidFill>
                  <a:srgbClr val="FFFFFF"/>
                </a:solidFill>
              </a14:hiddenFill>
            </a:ext>
          </a:extLst>
        </p:spPr>
      </p:pic>
      <p:sp>
        <p:nvSpPr>
          <p:cNvPr id="48" name="CaixaDeTexto 47">
            <a:extLst>
              <a:ext uri="{FF2B5EF4-FFF2-40B4-BE49-F238E27FC236}">
                <a16:creationId xmlns:a16="http://schemas.microsoft.com/office/drawing/2014/main" id="{E3B6A8E7-AA27-6615-3310-3B31FA76F6EC}"/>
              </a:ext>
            </a:extLst>
          </p:cNvPr>
          <p:cNvSpPr txBox="1"/>
          <p:nvPr/>
        </p:nvSpPr>
        <p:spPr>
          <a:xfrm>
            <a:off x="8424247" y="1462740"/>
            <a:ext cx="1074335" cy="461665"/>
          </a:xfrm>
          <a:prstGeom prst="rect">
            <a:avLst/>
          </a:prstGeom>
          <a:noFill/>
        </p:spPr>
        <p:txBody>
          <a:bodyPr wrap="square">
            <a:spAutoFit/>
          </a:bodyPr>
          <a:lstStyle/>
          <a:p>
            <a:pPr algn="ctr"/>
            <a:r>
              <a:rPr lang="pt-BR" sz="1200" dirty="0">
                <a:solidFill>
                  <a:schemeClr val="accent2"/>
                </a:solidFill>
                <a:latin typeface="Fredoka" pitchFamily="2" charset="-79"/>
                <a:cs typeface="Fredoka" pitchFamily="2" charset="-79"/>
              </a:rPr>
              <a:t>Grupo de </a:t>
            </a:r>
            <a:br>
              <a:rPr lang="pt-BR" sz="1200" dirty="0">
                <a:solidFill>
                  <a:schemeClr val="accent2"/>
                </a:solidFill>
                <a:latin typeface="Fredoka" pitchFamily="2" charset="-79"/>
                <a:cs typeface="Fredoka" pitchFamily="2" charset="-79"/>
              </a:rPr>
            </a:br>
            <a:r>
              <a:rPr lang="pt-BR" sz="1200" dirty="0">
                <a:solidFill>
                  <a:schemeClr val="accent2"/>
                </a:solidFill>
                <a:latin typeface="Fredoka" pitchFamily="2" charset="-79"/>
                <a:cs typeface="Fredoka" pitchFamily="2" charset="-79"/>
              </a:rPr>
              <a:t>Auto Scaling</a:t>
            </a:r>
            <a:endParaRPr lang="pt-BR" sz="1200" dirty="0">
              <a:solidFill>
                <a:schemeClr val="accent2"/>
              </a:solidFill>
            </a:endParaRPr>
          </a:p>
        </p:txBody>
      </p:sp>
      <p:sp>
        <p:nvSpPr>
          <p:cNvPr id="50" name="CaixaDeTexto 49">
            <a:extLst>
              <a:ext uri="{FF2B5EF4-FFF2-40B4-BE49-F238E27FC236}">
                <a16:creationId xmlns:a16="http://schemas.microsoft.com/office/drawing/2014/main" id="{E467F12F-8E22-481F-A2D1-03770FFA4786}"/>
              </a:ext>
            </a:extLst>
          </p:cNvPr>
          <p:cNvSpPr txBox="1"/>
          <p:nvPr/>
        </p:nvSpPr>
        <p:spPr>
          <a:xfrm>
            <a:off x="8186715" y="2048441"/>
            <a:ext cx="1376297" cy="246221"/>
          </a:xfrm>
          <a:prstGeom prst="rect">
            <a:avLst/>
          </a:prstGeom>
          <a:solidFill>
            <a:schemeClr val="bg1"/>
          </a:solidFill>
        </p:spPr>
        <p:txBody>
          <a:bodyPr wrap="square">
            <a:spAutoFit/>
          </a:bodyPr>
          <a:lstStyle/>
          <a:p>
            <a:pPr algn="ctr"/>
            <a:r>
              <a:rPr lang="pt-BR" sz="1000" dirty="0">
                <a:solidFill>
                  <a:srgbClr val="FFFFFF"/>
                </a:solidFill>
                <a:latin typeface="Fredoka" pitchFamily="2" charset="-79"/>
                <a:cs typeface="Fredoka" pitchFamily="2" charset="-79"/>
              </a:rPr>
              <a:t>Grupo de segurança</a:t>
            </a:r>
            <a:endParaRPr lang="pt-BR" sz="1000" dirty="0"/>
          </a:p>
        </p:txBody>
      </p:sp>
      <p:sp>
        <p:nvSpPr>
          <p:cNvPr id="51" name="Retângulo 50">
            <a:extLst>
              <a:ext uri="{FF2B5EF4-FFF2-40B4-BE49-F238E27FC236}">
                <a16:creationId xmlns:a16="http://schemas.microsoft.com/office/drawing/2014/main" id="{0DF53A62-E652-02A6-5C69-219CAB9A159E}"/>
              </a:ext>
            </a:extLst>
          </p:cNvPr>
          <p:cNvSpPr/>
          <p:nvPr/>
        </p:nvSpPr>
        <p:spPr>
          <a:xfrm>
            <a:off x="8217449" y="2026381"/>
            <a:ext cx="1314827"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1BC4F9D5-A4E5-C4DD-0861-EE60713B942C}"/>
              </a:ext>
            </a:extLst>
          </p:cNvPr>
          <p:cNvSpPr txBox="1"/>
          <p:nvPr/>
        </p:nvSpPr>
        <p:spPr>
          <a:xfrm>
            <a:off x="5483668" y="2984540"/>
            <a:ext cx="1738535"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53" name="Retângulo 52">
            <a:extLst>
              <a:ext uri="{FF2B5EF4-FFF2-40B4-BE49-F238E27FC236}">
                <a16:creationId xmlns:a16="http://schemas.microsoft.com/office/drawing/2014/main" id="{DFBF49FE-B611-5B13-ADBE-6C975DFC942A}"/>
              </a:ext>
            </a:extLst>
          </p:cNvPr>
          <p:cNvSpPr/>
          <p:nvPr/>
        </p:nvSpPr>
        <p:spPr>
          <a:xfrm>
            <a:off x="5556680" y="2996083"/>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tângulo 53">
            <a:extLst>
              <a:ext uri="{FF2B5EF4-FFF2-40B4-BE49-F238E27FC236}">
                <a16:creationId xmlns:a16="http://schemas.microsoft.com/office/drawing/2014/main" id="{826A5561-A8F6-3F63-067E-57D632070945}"/>
              </a:ext>
            </a:extLst>
          </p:cNvPr>
          <p:cNvSpPr/>
          <p:nvPr/>
        </p:nvSpPr>
        <p:spPr>
          <a:xfrm>
            <a:off x="10186860" y="2984540"/>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168" name="Conector de Seta Reta 7167">
            <a:extLst>
              <a:ext uri="{FF2B5EF4-FFF2-40B4-BE49-F238E27FC236}">
                <a16:creationId xmlns:a16="http://schemas.microsoft.com/office/drawing/2014/main" id="{A95C8283-2389-EA10-3546-8E4D9B41A12B}"/>
              </a:ext>
            </a:extLst>
          </p:cNvPr>
          <p:cNvCxnSpPr>
            <a:cxnSpLocks/>
          </p:cNvCxnSpPr>
          <p:nvPr/>
        </p:nvCxnSpPr>
        <p:spPr>
          <a:xfrm>
            <a:off x="5077023" y="3908475"/>
            <a:ext cx="808622"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0" name="Conector de Seta Reta 7169">
            <a:extLst>
              <a:ext uri="{FF2B5EF4-FFF2-40B4-BE49-F238E27FC236}">
                <a16:creationId xmlns:a16="http://schemas.microsoft.com/office/drawing/2014/main" id="{24AEA050-7C87-C4BC-295A-68F070999582}"/>
              </a:ext>
            </a:extLst>
          </p:cNvPr>
          <p:cNvCxnSpPr>
            <a:cxnSpLocks/>
          </p:cNvCxnSpPr>
          <p:nvPr/>
        </p:nvCxnSpPr>
        <p:spPr>
          <a:xfrm>
            <a:off x="7315292" y="3848936"/>
            <a:ext cx="679105"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2" name="Conector de Seta Reta 7171">
            <a:extLst>
              <a:ext uri="{FF2B5EF4-FFF2-40B4-BE49-F238E27FC236}">
                <a16:creationId xmlns:a16="http://schemas.microsoft.com/office/drawing/2014/main" id="{83CF6EEE-4054-0CDE-1E70-5D0A5B43BB5C}"/>
              </a:ext>
            </a:extLst>
          </p:cNvPr>
          <p:cNvCxnSpPr>
            <a:cxnSpLocks/>
          </p:cNvCxnSpPr>
          <p:nvPr/>
        </p:nvCxnSpPr>
        <p:spPr>
          <a:xfrm>
            <a:off x="9733929" y="3790231"/>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9" name="Conector Reto 7178">
            <a:extLst>
              <a:ext uri="{FF2B5EF4-FFF2-40B4-BE49-F238E27FC236}">
                <a16:creationId xmlns:a16="http://schemas.microsoft.com/office/drawing/2014/main" id="{D5CFB8F8-9DA8-D7CD-E3DE-1527643ED993}"/>
              </a:ext>
            </a:extLst>
          </p:cNvPr>
          <p:cNvCxnSpPr>
            <a:cxnSpLocks/>
          </p:cNvCxnSpPr>
          <p:nvPr/>
        </p:nvCxnSpPr>
        <p:spPr>
          <a:xfrm>
            <a:off x="7561691" y="2726239"/>
            <a:ext cx="0" cy="219600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81" name="Conector de Seta Reta 7180">
            <a:extLst>
              <a:ext uri="{FF2B5EF4-FFF2-40B4-BE49-F238E27FC236}">
                <a16:creationId xmlns:a16="http://schemas.microsoft.com/office/drawing/2014/main" id="{0771C829-CA04-6E70-E4D9-4B0598CD10C0}"/>
              </a:ext>
            </a:extLst>
          </p:cNvPr>
          <p:cNvCxnSpPr>
            <a:cxnSpLocks/>
          </p:cNvCxnSpPr>
          <p:nvPr/>
        </p:nvCxnSpPr>
        <p:spPr>
          <a:xfrm>
            <a:off x="7545346" y="2758135"/>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83" name="Conector de Seta Reta 7182">
            <a:extLst>
              <a:ext uri="{FF2B5EF4-FFF2-40B4-BE49-F238E27FC236}">
                <a16:creationId xmlns:a16="http://schemas.microsoft.com/office/drawing/2014/main" id="{C60681BD-420B-52E0-EB06-C8B60A7F9CAC}"/>
              </a:ext>
            </a:extLst>
          </p:cNvPr>
          <p:cNvCxnSpPr>
            <a:cxnSpLocks/>
          </p:cNvCxnSpPr>
          <p:nvPr/>
        </p:nvCxnSpPr>
        <p:spPr>
          <a:xfrm>
            <a:off x="7545346" y="4896285"/>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294686E-3572-5A6C-7269-8459F74E8397}"/>
              </a:ext>
            </a:extLst>
          </p:cNvPr>
          <p:cNvSpPr/>
          <p:nvPr/>
        </p:nvSpPr>
        <p:spPr>
          <a:xfrm>
            <a:off x="3313330" y="3279825"/>
            <a:ext cx="1659947" cy="142200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14">
            <a:extLst>
              <a:ext uri="{FF2B5EF4-FFF2-40B4-BE49-F238E27FC236}">
                <a16:creationId xmlns:a16="http://schemas.microsoft.com/office/drawing/2014/main" id="{02470976-0A34-1BAD-6AC3-5F4268FCA8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421" y="3100457"/>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C00DB2F-62FD-9887-3FD0-1FE4A415458F}"/>
              </a:ext>
            </a:extLst>
          </p:cNvPr>
          <p:cNvSpPr txBox="1"/>
          <p:nvPr/>
        </p:nvSpPr>
        <p:spPr>
          <a:xfrm>
            <a:off x="3383478" y="4857202"/>
            <a:ext cx="1842563" cy="584775"/>
          </a:xfrm>
          <a:prstGeom prst="rect">
            <a:avLst/>
          </a:prstGeom>
          <a:solidFill>
            <a:schemeClr val="bg1"/>
          </a:solidFill>
          <a:ln w="28575">
            <a:solidFill>
              <a:srgbClr val="8C4CF7"/>
            </a:solidFill>
          </a:ln>
        </p:spPr>
        <p:txBody>
          <a:bodyPr wrap="square">
            <a:spAutoFit/>
          </a:bodyPr>
          <a:lstStyle/>
          <a:p>
            <a:pPr algn="ctr"/>
            <a:r>
              <a:rPr lang="pt-BR" sz="1600" dirty="0">
                <a:solidFill>
                  <a:srgbClr val="FFFFFF"/>
                </a:solidFill>
                <a:latin typeface="Fredoka" pitchFamily="2" charset="-79"/>
                <a:cs typeface="Fredoka" pitchFamily="2" charset="-79"/>
              </a:rPr>
              <a:t>Internet Gateway</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(IGW)</a:t>
            </a:r>
            <a:endParaRPr lang="pt-BR" sz="1600" dirty="0"/>
          </a:p>
        </p:txBody>
      </p:sp>
      <p:sp>
        <p:nvSpPr>
          <p:cNvPr id="8" name="Oval 7">
            <a:extLst>
              <a:ext uri="{FF2B5EF4-FFF2-40B4-BE49-F238E27FC236}">
                <a16:creationId xmlns:a16="http://schemas.microsoft.com/office/drawing/2014/main" id="{DEAAA56F-7BBF-6C8F-799F-7AD4170D9BFE}"/>
              </a:ext>
            </a:extLst>
          </p:cNvPr>
          <p:cNvSpPr/>
          <p:nvPr/>
        </p:nvSpPr>
        <p:spPr>
          <a:xfrm>
            <a:off x="1959621" y="364391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CA274911-D723-82FD-84D9-6D46C133E8EA}"/>
              </a:ext>
            </a:extLst>
          </p:cNvPr>
          <p:cNvSpPr/>
          <p:nvPr/>
        </p:nvSpPr>
        <p:spPr>
          <a:xfrm>
            <a:off x="2193431" y="379308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9">
            <a:extLst>
              <a:ext uri="{FF2B5EF4-FFF2-40B4-BE49-F238E27FC236}">
                <a16:creationId xmlns:a16="http://schemas.microsoft.com/office/drawing/2014/main" id="{CD593A4F-74AF-627C-0865-A4C4926DD98A}"/>
              </a:ext>
            </a:extLst>
          </p:cNvPr>
          <p:cNvSpPr/>
          <p:nvPr/>
        </p:nvSpPr>
        <p:spPr>
          <a:xfrm>
            <a:off x="2412015" y="358515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Oval 10">
            <a:extLst>
              <a:ext uri="{FF2B5EF4-FFF2-40B4-BE49-F238E27FC236}">
                <a16:creationId xmlns:a16="http://schemas.microsoft.com/office/drawing/2014/main" id="{2C72F0AD-0016-3521-D5DB-AC07C6DDA619}"/>
              </a:ext>
            </a:extLst>
          </p:cNvPr>
          <p:cNvSpPr/>
          <p:nvPr/>
        </p:nvSpPr>
        <p:spPr>
          <a:xfrm>
            <a:off x="2667865" y="377007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Oval 11">
            <a:extLst>
              <a:ext uri="{FF2B5EF4-FFF2-40B4-BE49-F238E27FC236}">
                <a16:creationId xmlns:a16="http://schemas.microsoft.com/office/drawing/2014/main" id="{30E3D610-A46F-50B0-0F60-FF303D11089C}"/>
              </a:ext>
            </a:extLst>
          </p:cNvPr>
          <p:cNvSpPr/>
          <p:nvPr/>
        </p:nvSpPr>
        <p:spPr>
          <a:xfrm>
            <a:off x="2962405" y="364391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Oval 12">
            <a:extLst>
              <a:ext uri="{FF2B5EF4-FFF2-40B4-BE49-F238E27FC236}">
                <a16:creationId xmlns:a16="http://schemas.microsoft.com/office/drawing/2014/main" id="{6F2B4301-57B2-9315-E65A-1551CF9B514B}"/>
              </a:ext>
            </a:extLst>
          </p:cNvPr>
          <p:cNvSpPr/>
          <p:nvPr/>
        </p:nvSpPr>
        <p:spPr>
          <a:xfrm>
            <a:off x="3212567" y="379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aixaDeTexto 14">
            <a:extLst>
              <a:ext uri="{FF2B5EF4-FFF2-40B4-BE49-F238E27FC236}">
                <a16:creationId xmlns:a16="http://schemas.microsoft.com/office/drawing/2014/main" id="{6B2E160F-9B9B-BD7C-9841-965E7D8E7149}"/>
              </a:ext>
            </a:extLst>
          </p:cNvPr>
          <p:cNvSpPr txBox="1"/>
          <p:nvPr/>
        </p:nvSpPr>
        <p:spPr>
          <a:xfrm>
            <a:off x="578270" y="2461716"/>
            <a:ext cx="2830563" cy="504625"/>
          </a:xfrm>
          <a:prstGeom prst="rect">
            <a:avLst/>
          </a:prstGeom>
          <a:solidFill>
            <a:schemeClr val="bg1"/>
          </a:solidFill>
          <a:ln w="28575">
            <a:solidFill>
              <a:srgbClr val="45A4A7"/>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PÚBLICO</a:t>
            </a:r>
            <a:endParaRPr lang="pt-BR" sz="2000" dirty="0"/>
          </a:p>
        </p:txBody>
      </p:sp>
      <p:sp>
        <p:nvSpPr>
          <p:cNvPr id="16" name="Oval 15">
            <a:extLst>
              <a:ext uri="{FF2B5EF4-FFF2-40B4-BE49-F238E27FC236}">
                <a16:creationId xmlns:a16="http://schemas.microsoft.com/office/drawing/2014/main" id="{F8595B98-0BD8-8FEF-D72D-825B6F7E495A}"/>
              </a:ext>
            </a:extLst>
          </p:cNvPr>
          <p:cNvSpPr/>
          <p:nvPr/>
        </p:nvSpPr>
        <p:spPr>
          <a:xfrm>
            <a:off x="147107" y="364391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Oval 16">
            <a:extLst>
              <a:ext uri="{FF2B5EF4-FFF2-40B4-BE49-F238E27FC236}">
                <a16:creationId xmlns:a16="http://schemas.microsoft.com/office/drawing/2014/main" id="{4323383E-AB4E-7B0D-A9FE-6A749D8E1AA2}"/>
              </a:ext>
            </a:extLst>
          </p:cNvPr>
          <p:cNvSpPr/>
          <p:nvPr/>
        </p:nvSpPr>
        <p:spPr>
          <a:xfrm>
            <a:off x="380917" y="379308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Oval 17">
            <a:extLst>
              <a:ext uri="{FF2B5EF4-FFF2-40B4-BE49-F238E27FC236}">
                <a16:creationId xmlns:a16="http://schemas.microsoft.com/office/drawing/2014/main" id="{612F706D-0954-CAFE-B532-BEC895A59D7D}"/>
              </a:ext>
            </a:extLst>
          </p:cNvPr>
          <p:cNvSpPr/>
          <p:nvPr/>
        </p:nvSpPr>
        <p:spPr>
          <a:xfrm>
            <a:off x="599501" y="358515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Oval 18">
            <a:extLst>
              <a:ext uri="{FF2B5EF4-FFF2-40B4-BE49-F238E27FC236}">
                <a16:creationId xmlns:a16="http://schemas.microsoft.com/office/drawing/2014/main" id="{66B0BF64-01E1-43FB-5C04-062870388B4B}"/>
              </a:ext>
            </a:extLst>
          </p:cNvPr>
          <p:cNvSpPr/>
          <p:nvPr/>
        </p:nvSpPr>
        <p:spPr>
          <a:xfrm>
            <a:off x="855351" y="377007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Oval 19">
            <a:extLst>
              <a:ext uri="{FF2B5EF4-FFF2-40B4-BE49-F238E27FC236}">
                <a16:creationId xmlns:a16="http://schemas.microsoft.com/office/drawing/2014/main" id="{3B21D72D-2D83-F396-174D-4979BB1AD8D6}"/>
              </a:ext>
            </a:extLst>
          </p:cNvPr>
          <p:cNvSpPr/>
          <p:nvPr/>
        </p:nvSpPr>
        <p:spPr>
          <a:xfrm>
            <a:off x="1149891" y="364391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Oval 21">
            <a:extLst>
              <a:ext uri="{FF2B5EF4-FFF2-40B4-BE49-F238E27FC236}">
                <a16:creationId xmlns:a16="http://schemas.microsoft.com/office/drawing/2014/main" id="{8B551B0F-C919-C9B6-03BF-840F94C1B666}"/>
              </a:ext>
            </a:extLst>
          </p:cNvPr>
          <p:cNvSpPr/>
          <p:nvPr/>
        </p:nvSpPr>
        <p:spPr>
          <a:xfrm>
            <a:off x="1400053" y="379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Oval 22">
            <a:extLst>
              <a:ext uri="{FF2B5EF4-FFF2-40B4-BE49-F238E27FC236}">
                <a16:creationId xmlns:a16="http://schemas.microsoft.com/office/drawing/2014/main" id="{03A5EECA-B55A-E15D-6D46-8EE6B654277C}"/>
              </a:ext>
            </a:extLst>
          </p:cNvPr>
          <p:cNvSpPr/>
          <p:nvPr/>
        </p:nvSpPr>
        <p:spPr>
          <a:xfrm>
            <a:off x="1671505" y="363842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0352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0" name="Picture 28">
            <a:extLst>
              <a:ext uri="{FF2B5EF4-FFF2-40B4-BE49-F238E27FC236}">
                <a16:creationId xmlns:a16="http://schemas.microsoft.com/office/drawing/2014/main" id="{8EA20F69-334E-B504-A84C-57552022F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00" y="-34682"/>
            <a:ext cx="916740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DD03A586-4137-F49D-DA53-B7279628E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564" y="311150"/>
            <a:ext cx="8394700" cy="6235700"/>
          </a:xfrm>
          <a:prstGeom prst="rect">
            <a:avLst/>
          </a:prstGeom>
          <a:noFill/>
          <a:extLst>
            <a:ext uri="{909E8E84-426E-40DD-AFC4-6F175D3DCCD1}">
              <a14:hiddenFill xmlns:a14="http://schemas.microsoft.com/office/drawing/2010/main">
                <a:solidFill>
                  <a:srgbClr val="FFFFFF"/>
                </a:solidFill>
              </a14:hiddenFill>
            </a:ext>
          </a:extLst>
        </p:spPr>
      </p:pic>
      <p:pic>
        <p:nvPicPr>
          <p:cNvPr id="8234" name="Picture 42">
            <a:extLst>
              <a:ext uri="{FF2B5EF4-FFF2-40B4-BE49-F238E27FC236}">
                <a16:creationId xmlns:a16="http://schemas.microsoft.com/office/drawing/2014/main" id="{5566AB8A-BDC6-B062-84D0-A515C6F1D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54" y="3211090"/>
            <a:ext cx="1981200" cy="198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2">
            <a:extLst>
              <a:ext uri="{FF2B5EF4-FFF2-40B4-BE49-F238E27FC236}">
                <a16:creationId xmlns:a16="http://schemas.microsoft.com/office/drawing/2014/main" id="{DE42D47A-4B4E-4F90-2A7D-2E77BF0EA693}"/>
              </a:ext>
            </a:extLst>
          </p:cNvPr>
          <p:cNvGraphicFramePr>
            <a:graphicFrameLocks noGrp="1"/>
          </p:cNvGraphicFramePr>
          <p:nvPr>
            <p:extLst>
              <p:ext uri="{D42A27DB-BD31-4B8C-83A1-F6EECF244321}">
                <p14:modId xmlns:p14="http://schemas.microsoft.com/office/powerpoint/2010/main" val="3709965184"/>
              </p:ext>
            </p:extLst>
          </p:nvPr>
        </p:nvGraphicFramePr>
        <p:xfrm>
          <a:off x="10213990" y="4207898"/>
          <a:ext cx="1856672" cy="643466"/>
        </p:xfrm>
        <a:graphic>
          <a:graphicData uri="http://schemas.openxmlformats.org/drawingml/2006/table">
            <a:tbl>
              <a:tblPr firstRow="1" bandRow="1">
                <a:tableStyleId>{5C22544A-7EE6-4342-B048-85BDC9FD1C3A}</a:tableStyleId>
              </a:tblPr>
              <a:tblGrid>
                <a:gridCol w="1085439">
                  <a:extLst>
                    <a:ext uri="{9D8B030D-6E8A-4147-A177-3AD203B41FA5}">
                      <a16:colId xmlns:a16="http://schemas.microsoft.com/office/drawing/2014/main" val="729133140"/>
                    </a:ext>
                  </a:extLst>
                </a:gridCol>
                <a:gridCol w="771233">
                  <a:extLst>
                    <a:ext uri="{9D8B030D-6E8A-4147-A177-3AD203B41FA5}">
                      <a16:colId xmlns:a16="http://schemas.microsoft.com/office/drawing/2014/main" val="192473924"/>
                    </a:ext>
                  </a:extLst>
                </a:gridCol>
              </a:tblGrid>
              <a:tr h="321733">
                <a:tc>
                  <a:txBody>
                    <a:bodyPr/>
                    <a:lstStyle/>
                    <a:p>
                      <a:pPr algn="ctr"/>
                      <a:r>
                        <a:rPr lang="pt-BR" sz="1400" dirty="0">
                          <a:solidFill>
                            <a:srgbClr val="FFFFFF"/>
                          </a:solidFill>
                        </a:rPr>
                        <a:t>Destino</a:t>
                      </a:r>
                    </a:p>
                  </a:txBody>
                  <a:tcPr/>
                </a:tc>
                <a:tc>
                  <a:txBody>
                    <a:bodyPr/>
                    <a:lstStyle/>
                    <a:p>
                      <a:pPr algn="ctr"/>
                      <a:r>
                        <a:rPr lang="pt-BR" sz="1400" dirty="0">
                          <a:solidFill>
                            <a:srgbClr val="FFFFFF"/>
                          </a:solidFill>
                        </a:rPr>
                        <a:t>Alvo</a:t>
                      </a:r>
                    </a:p>
                  </a:txBody>
                  <a:tcPr/>
                </a:tc>
                <a:extLst>
                  <a:ext uri="{0D108BD9-81ED-4DB2-BD59-A6C34878D82A}">
                    <a16:rowId xmlns:a16="http://schemas.microsoft.com/office/drawing/2014/main" val="3883481794"/>
                  </a:ext>
                </a:extLst>
              </a:tr>
              <a:tr h="321733">
                <a:tc>
                  <a:txBody>
                    <a:bodyPr/>
                    <a:lstStyle/>
                    <a:p>
                      <a:pPr algn="ctr"/>
                      <a:r>
                        <a:rPr lang="pt-BR" sz="1400" dirty="0"/>
                        <a:t>10.0.0.0/16</a:t>
                      </a:r>
                    </a:p>
                  </a:txBody>
                  <a:tcPr/>
                </a:tc>
                <a:tc>
                  <a:txBody>
                    <a:bodyPr/>
                    <a:lstStyle/>
                    <a:p>
                      <a:pPr algn="ctr"/>
                      <a:r>
                        <a:rPr lang="pt-BR" sz="1400" dirty="0"/>
                        <a:t>local</a:t>
                      </a:r>
                    </a:p>
                  </a:txBody>
                  <a:tcPr/>
                </a:tc>
                <a:extLst>
                  <a:ext uri="{0D108BD9-81ED-4DB2-BD59-A6C34878D82A}">
                    <a16:rowId xmlns:a16="http://schemas.microsoft.com/office/drawing/2014/main" val="177357863"/>
                  </a:ext>
                </a:extLst>
              </a:tr>
            </a:tbl>
          </a:graphicData>
        </a:graphic>
      </p:graphicFrame>
      <p:graphicFrame>
        <p:nvGraphicFramePr>
          <p:cNvPr id="7" name="Tabela 4">
            <a:extLst>
              <a:ext uri="{FF2B5EF4-FFF2-40B4-BE49-F238E27FC236}">
                <a16:creationId xmlns:a16="http://schemas.microsoft.com/office/drawing/2014/main" id="{4C79E58B-CF37-9193-B8E5-C3036C5D4CB0}"/>
              </a:ext>
            </a:extLst>
          </p:cNvPr>
          <p:cNvGraphicFramePr>
            <a:graphicFrameLocks noGrp="1"/>
          </p:cNvGraphicFramePr>
          <p:nvPr>
            <p:extLst>
              <p:ext uri="{D42A27DB-BD31-4B8C-83A1-F6EECF244321}">
                <p14:modId xmlns:p14="http://schemas.microsoft.com/office/powerpoint/2010/main" val="44649973"/>
              </p:ext>
            </p:extLst>
          </p:nvPr>
        </p:nvGraphicFramePr>
        <p:xfrm>
          <a:off x="10212592" y="2497725"/>
          <a:ext cx="1896786" cy="914400"/>
        </p:xfrm>
        <a:graphic>
          <a:graphicData uri="http://schemas.openxmlformats.org/drawingml/2006/table">
            <a:tbl>
              <a:tblPr firstRow="1" bandRow="1">
                <a:tableStyleId>{5C22544A-7EE6-4342-B048-85BDC9FD1C3A}</a:tableStyleId>
              </a:tblPr>
              <a:tblGrid>
                <a:gridCol w="1068407">
                  <a:extLst>
                    <a:ext uri="{9D8B030D-6E8A-4147-A177-3AD203B41FA5}">
                      <a16:colId xmlns:a16="http://schemas.microsoft.com/office/drawing/2014/main" val="3464370505"/>
                    </a:ext>
                  </a:extLst>
                </a:gridCol>
                <a:gridCol w="828379">
                  <a:extLst>
                    <a:ext uri="{9D8B030D-6E8A-4147-A177-3AD203B41FA5}">
                      <a16:colId xmlns:a16="http://schemas.microsoft.com/office/drawing/2014/main" val="1727718838"/>
                    </a:ext>
                  </a:extLst>
                </a:gridCol>
              </a:tblGrid>
              <a:tr h="255069">
                <a:tc>
                  <a:txBody>
                    <a:bodyPr/>
                    <a:lstStyle/>
                    <a:p>
                      <a:pPr algn="ctr"/>
                      <a:r>
                        <a:rPr lang="pt-BR" sz="1400" dirty="0">
                          <a:solidFill>
                            <a:srgbClr val="FFFFFF"/>
                          </a:solidFill>
                        </a:rPr>
                        <a:t>Destino</a:t>
                      </a:r>
                    </a:p>
                  </a:txBody>
                  <a:tcPr>
                    <a:solidFill>
                      <a:schemeClr val="accent6"/>
                    </a:solidFill>
                  </a:tcPr>
                </a:tc>
                <a:tc>
                  <a:txBody>
                    <a:bodyPr/>
                    <a:lstStyle/>
                    <a:p>
                      <a:pPr algn="ctr"/>
                      <a:r>
                        <a:rPr lang="pt-BR" sz="1400" dirty="0">
                          <a:solidFill>
                            <a:srgbClr val="FFFFFF"/>
                          </a:solidFill>
                        </a:rPr>
                        <a:t>Alvo</a:t>
                      </a:r>
                    </a:p>
                  </a:txBody>
                  <a:tcPr>
                    <a:solidFill>
                      <a:schemeClr val="accent6"/>
                    </a:solidFill>
                  </a:tcPr>
                </a:tc>
                <a:extLst>
                  <a:ext uri="{0D108BD9-81ED-4DB2-BD59-A6C34878D82A}">
                    <a16:rowId xmlns:a16="http://schemas.microsoft.com/office/drawing/2014/main" val="3912253813"/>
                  </a:ext>
                </a:extLst>
              </a:tr>
              <a:tr h="255069">
                <a:tc>
                  <a:txBody>
                    <a:bodyPr/>
                    <a:lstStyle/>
                    <a:p>
                      <a:pPr algn="ctr"/>
                      <a:r>
                        <a:rPr lang="pt-BR" sz="1400" dirty="0"/>
                        <a:t>10.0.0.0/16</a:t>
                      </a:r>
                    </a:p>
                  </a:txBody>
                  <a:tcPr>
                    <a:solidFill>
                      <a:schemeClr val="accent6">
                        <a:lumMod val="20000"/>
                        <a:lumOff val="80000"/>
                      </a:schemeClr>
                    </a:solidFill>
                  </a:tcPr>
                </a:tc>
                <a:tc>
                  <a:txBody>
                    <a:bodyPr/>
                    <a:lstStyle/>
                    <a:p>
                      <a:pPr algn="ctr"/>
                      <a:r>
                        <a:rPr lang="pt-BR" sz="1400" dirty="0"/>
                        <a:t>local</a:t>
                      </a:r>
                    </a:p>
                  </a:txBody>
                  <a:tcPr>
                    <a:solidFill>
                      <a:schemeClr val="accent6">
                        <a:lumMod val="20000"/>
                        <a:lumOff val="80000"/>
                      </a:schemeClr>
                    </a:solidFill>
                  </a:tcPr>
                </a:tc>
                <a:extLst>
                  <a:ext uri="{0D108BD9-81ED-4DB2-BD59-A6C34878D82A}">
                    <a16:rowId xmlns:a16="http://schemas.microsoft.com/office/drawing/2014/main" val="3973674716"/>
                  </a:ext>
                </a:extLst>
              </a:tr>
              <a:tr h="0">
                <a:tc>
                  <a:txBody>
                    <a:bodyPr/>
                    <a:lstStyle/>
                    <a:p>
                      <a:pPr algn="ctr"/>
                      <a:r>
                        <a:rPr lang="pt-BR" sz="1400" dirty="0"/>
                        <a:t>0.0.0.0/0</a:t>
                      </a:r>
                    </a:p>
                  </a:txBody>
                  <a:tcPr>
                    <a:solidFill>
                      <a:schemeClr val="accent6">
                        <a:lumMod val="20000"/>
                        <a:lumOff val="80000"/>
                      </a:schemeClr>
                    </a:solidFill>
                  </a:tcPr>
                </a:tc>
                <a:tc>
                  <a:txBody>
                    <a:bodyPr/>
                    <a:lstStyle/>
                    <a:p>
                      <a:pPr algn="ctr"/>
                      <a:r>
                        <a:rPr lang="pt-BR" sz="1400" dirty="0"/>
                        <a:t>Igw=id</a:t>
                      </a:r>
                    </a:p>
                  </a:txBody>
                  <a:tcPr>
                    <a:solidFill>
                      <a:schemeClr val="accent6">
                        <a:lumMod val="20000"/>
                        <a:lumOff val="80000"/>
                      </a:schemeClr>
                    </a:solidFill>
                  </a:tcPr>
                </a:tc>
                <a:extLst>
                  <a:ext uri="{0D108BD9-81ED-4DB2-BD59-A6C34878D82A}">
                    <a16:rowId xmlns:a16="http://schemas.microsoft.com/office/drawing/2014/main" val="1587061184"/>
                  </a:ext>
                </a:extLst>
              </a:tr>
            </a:tbl>
          </a:graphicData>
        </a:graphic>
      </p:graphicFrame>
      <p:sp>
        <p:nvSpPr>
          <p:cNvPr id="8" name="CaixaDeTexto 7">
            <a:extLst>
              <a:ext uri="{FF2B5EF4-FFF2-40B4-BE49-F238E27FC236}">
                <a16:creationId xmlns:a16="http://schemas.microsoft.com/office/drawing/2014/main" id="{0F658107-D38B-4B1C-6F3D-76634B290D20}"/>
              </a:ext>
            </a:extLst>
          </p:cNvPr>
          <p:cNvSpPr txBox="1"/>
          <p:nvPr/>
        </p:nvSpPr>
        <p:spPr>
          <a:xfrm>
            <a:off x="10258133" y="3564589"/>
            <a:ext cx="1803400" cy="584775"/>
          </a:xfrm>
          <a:prstGeom prst="rect">
            <a:avLst/>
          </a:prstGeom>
          <a:noFill/>
        </p:spPr>
        <p:txBody>
          <a:bodyPr wrap="square" rtlCol="0">
            <a:spAutoFit/>
          </a:bodyPr>
          <a:lstStyle/>
          <a:p>
            <a:pPr algn="ctr"/>
            <a:r>
              <a:rPr lang="pt-BR" sz="1600" dirty="0">
                <a:solidFill>
                  <a:srgbClr val="0070C0"/>
                </a:solidFill>
                <a:latin typeface="Fredoka" pitchFamily="2" charset="-79"/>
                <a:cs typeface="Fredoka" pitchFamily="2" charset="-79"/>
              </a:rPr>
              <a:t>Tabela de rotas subnet privada</a:t>
            </a:r>
          </a:p>
        </p:txBody>
      </p:sp>
      <p:sp>
        <p:nvSpPr>
          <p:cNvPr id="9" name="CaixaDeTexto 8">
            <a:extLst>
              <a:ext uri="{FF2B5EF4-FFF2-40B4-BE49-F238E27FC236}">
                <a16:creationId xmlns:a16="http://schemas.microsoft.com/office/drawing/2014/main" id="{592AFF21-A947-6D55-EF6F-DDCBF7DB38B1}"/>
              </a:ext>
            </a:extLst>
          </p:cNvPr>
          <p:cNvSpPr txBox="1"/>
          <p:nvPr/>
        </p:nvSpPr>
        <p:spPr>
          <a:xfrm>
            <a:off x="10265398" y="1844689"/>
            <a:ext cx="1791173" cy="584775"/>
          </a:xfrm>
          <a:prstGeom prst="rect">
            <a:avLst/>
          </a:prstGeom>
          <a:noFill/>
        </p:spPr>
        <p:txBody>
          <a:bodyPr wrap="square" rtlCol="0">
            <a:spAutoFit/>
          </a:bodyPr>
          <a:lstStyle/>
          <a:p>
            <a:pPr algn="ctr"/>
            <a:r>
              <a:rPr lang="pt-BR" sz="1600" dirty="0">
                <a:solidFill>
                  <a:schemeClr val="accent6"/>
                </a:solidFill>
                <a:latin typeface="Fredoka" pitchFamily="2" charset="-79"/>
                <a:cs typeface="Fredoka" pitchFamily="2" charset="-79"/>
              </a:rPr>
              <a:t>Tabela de rotas subnet pública</a:t>
            </a:r>
          </a:p>
        </p:txBody>
      </p:sp>
      <p:pic>
        <p:nvPicPr>
          <p:cNvPr id="1026" name="Picture 2">
            <a:extLst>
              <a:ext uri="{FF2B5EF4-FFF2-40B4-BE49-F238E27FC236}">
                <a16:creationId xmlns:a16="http://schemas.microsoft.com/office/drawing/2014/main" id="{FBE4C5E6-A05A-D3B2-05BD-A572BB9E9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0537" y="549816"/>
            <a:ext cx="12446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76201B3D-ACC9-DC72-FEF1-34DCB40BB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53" y="2443027"/>
            <a:ext cx="863600" cy="8890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09DC329-F1BF-14BE-AD50-34ED90939243}"/>
              </a:ext>
            </a:extLst>
          </p:cNvPr>
          <p:cNvSpPr txBox="1"/>
          <p:nvPr/>
        </p:nvSpPr>
        <p:spPr>
          <a:xfrm>
            <a:off x="1947195" y="436085"/>
            <a:ext cx="944137"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4" name="CaixaDeTexto 3">
            <a:extLst>
              <a:ext uri="{FF2B5EF4-FFF2-40B4-BE49-F238E27FC236}">
                <a16:creationId xmlns:a16="http://schemas.microsoft.com/office/drawing/2014/main" id="{0B862EF6-7BB5-D3CA-E9FF-618E6E64E5FD}"/>
              </a:ext>
            </a:extLst>
          </p:cNvPr>
          <p:cNvSpPr txBox="1"/>
          <p:nvPr/>
        </p:nvSpPr>
        <p:spPr>
          <a:xfrm>
            <a:off x="1579486" y="79723"/>
            <a:ext cx="1460529" cy="369332"/>
          </a:xfrm>
          <a:prstGeom prst="rect">
            <a:avLst/>
          </a:prstGeom>
          <a:noFill/>
        </p:spPr>
        <p:txBody>
          <a:bodyPr wrap="square">
            <a:spAutoFit/>
          </a:bodyPr>
          <a:lstStyle/>
          <a:p>
            <a:r>
              <a:rPr lang="pt-BR" sz="1800" dirty="0">
                <a:solidFill>
                  <a:srgbClr val="FF2F92"/>
                </a:solidFill>
                <a:latin typeface="Fredoka" pitchFamily="2" charset="-79"/>
                <a:cs typeface="Fredoka" pitchFamily="2" charset="-79"/>
              </a:rPr>
              <a:t>Conta AWS</a:t>
            </a:r>
            <a:endParaRPr lang="pt-BR" dirty="0">
              <a:solidFill>
                <a:srgbClr val="FF2F92"/>
              </a:solidFill>
            </a:endParaRPr>
          </a:p>
        </p:txBody>
      </p:sp>
      <p:sp>
        <p:nvSpPr>
          <p:cNvPr id="11" name="CaixaDeTexto 10">
            <a:extLst>
              <a:ext uri="{FF2B5EF4-FFF2-40B4-BE49-F238E27FC236}">
                <a16:creationId xmlns:a16="http://schemas.microsoft.com/office/drawing/2014/main" id="{A13F2ACA-342F-3487-4852-42AA84947987}"/>
              </a:ext>
            </a:extLst>
          </p:cNvPr>
          <p:cNvSpPr txBox="1"/>
          <p:nvPr/>
        </p:nvSpPr>
        <p:spPr>
          <a:xfrm>
            <a:off x="642" y="3266202"/>
            <a:ext cx="99342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Usuário</a:t>
            </a:r>
            <a:endParaRPr lang="pt-BR" dirty="0"/>
          </a:p>
        </p:txBody>
      </p:sp>
      <p:sp>
        <p:nvSpPr>
          <p:cNvPr id="12" name="Retângulo 11">
            <a:extLst>
              <a:ext uri="{FF2B5EF4-FFF2-40B4-BE49-F238E27FC236}">
                <a16:creationId xmlns:a16="http://schemas.microsoft.com/office/drawing/2014/main" id="{48301531-0D34-6121-A4C0-E6DA20BF825F}"/>
              </a:ext>
            </a:extLst>
          </p:cNvPr>
          <p:cNvSpPr/>
          <p:nvPr/>
        </p:nvSpPr>
        <p:spPr>
          <a:xfrm>
            <a:off x="1888557" y="1014605"/>
            <a:ext cx="7498634" cy="4221896"/>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2">
            <a:extLst>
              <a:ext uri="{FF2B5EF4-FFF2-40B4-BE49-F238E27FC236}">
                <a16:creationId xmlns:a16="http://schemas.microsoft.com/office/drawing/2014/main" id="{3D2B0CD3-1A31-A7E0-BF97-68DE08326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8416" y="93035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6B7ACB3B-A7AB-0822-5886-C599D17BEBF9}"/>
              </a:ext>
            </a:extLst>
          </p:cNvPr>
          <p:cNvSpPr txBox="1"/>
          <p:nvPr/>
        </p:nvSpPr>
        <p:spPr>
          <a:xfrm>
            <a:off x="2446347" y="1094286"/>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sp>
        <p:nvSpPr>
          <p:cNvPr id="15" name="Retângulo 14">
            <a:extLst>
              <a:ext uri="{FF2B5EF4-FFF2-40B4-BE49-F238E27FC236}">
                <a16:creationId xmlns:a16="http://schemas.microsoft.com/office/drawing/2014/main" id="{24891AFD-8EC1-2666-86C4-B0C7ED5FA746}"/>
              </a:ext>
            </a:extLst>
          </p:cNvPr>
          <p:cNvSpPr/>
          <p:nvPr/>
        </p:nvSpPr>
        <p:spPr>
          <a:xfrm>
            <a:off x="3115478" y="602179"/>
            <a:ext cx="1929768" cy="5616706"/>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a:extLst>
              <a:ext uri="{FF2B5EF4-FFF2-40B4-BE49-F238E27FC236}">
                <a16:creationId xmlns:a16="http://schemas.microsoft.com/office/drawing/2014/main" id="{B1CAF4E6-E9F3-5DD8-249D-B8B1C439909B}"/>
              </a:ext>
            </a:extLst>
          </p:cNvPr>
          <p:cNvSpPr/>
          <p:nvPr/>
        </p:nvSpPr>
        <p:spPr>
          <a:xfrm>
            <a:off x="5175216" y="607592"/>
            <a:ext cx="1929768" cy="5611293"/>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a:extLst>
              <a:ext uri="{FF2B5EF4-FFF2-40B4-BE49-F238E27FC236}">
                <a16:creationId xmlns:a16="http://schemas.microsoft.com/office/drawing/2014/main" id="{FBB6A8BD-350D-EA19-68C2-A7D59831390E}"/>
              </a:ext>
            </a:extLst>
          </p:cNvPr>
          <p:cNvSpPr/>
          <p:nvPr/>
        </p:nvSpPr>
        <p:spPr>
          <a:xfrm>
            <a:off x="7231571" y="606913"/>
            <a:ext cx="1929768" cy="5611293"/>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3BE9FAB8-A817-D9BA-9DC5-75B16A21801D}"/>
              </a:ext>
            </a:extLst>
          </p:cNvPr>
          <p:cNvSpPr txBox="1"/>
          <p:nvPr/>
        </p:nvSpPr>
        <p:spPr>
          <a:xfrm>
            <a:off x="3762124" y="639115"/>
            <a:ext cx="639859" cy="338554"/>
          </a:xfrm>
          <a:prstGeom prst="rect">
            <a:avLst/>
          </a:prstGeom>
          <a:noFill/>
        </p:spPr>
        <p:txBody>
          <a:bodyPr wrap="square">
            <a:spAutoFit/>
          </a:bodyPr>
          <a:lstStyle/>
          <a:p>
            <a:r>
              <a:rPr lang="pt-BR" sz="1600" dirty="0">
                <a:solidFill>
                  <a:schemeClr val="accent5"/>
                </a:solidFill>
                <a:latin typeface="Fredoka" pitchFamily="2" charset="-79"/>
                <a:cs typeface="Fredoka" pitchFamily="2" charset="-79"/>
              </a:rPr>
              <a:t>AZ-1</a:t>
            </a:r>
            <a:endParaRPr lang="pt-BR" sz="1600" dirty="0">
              <a:solidFill>
                <a:schemeClr val="accent5"/>
              </a:solidFill>
            </a:endParaRPr>
          </a:p>
        </p:txBody>
      </p:sp>
      <p:sp>
        <p:nvSpPr>
          <p:cNvPr id="19" name="CaixaDeTexto 18">
            <a:extLst>
              <a:ext uri="{FF2B5EF4-FFF2-40B4-BE49-F238E27FC236}">
                <a16:creationId xmlns:a16="http://schemas.microsoft.com/office/drawing/2014/main" id="{0F8637D6-FDA8-5943-0606-C561227843B9}"/>
              </a:ext>
            </a:extLst>
          </p:cNvPr>
          <p:cNvSpPr txBox="1"/>
          <p:nvPr/>
        </p:nvSpPr>
        <p:spPr>
          <a:xfrm>
            <a:off x="5776070" y="637590"/>
            <a:ext cx="758938" cy="338554"/>
          </a:xfrm>
          <a:prstGeom prst="rect">
            <a:avLst/>
          </a:prstGeom>
          <a:noFill/>
        </p:spPr>
        <p:txBody>
          <a:bodyPr wrap="square">
            <a:spAutoFit/>
          </a:bodyPr>
          <a:lstStyle/>
          <a:p>
            <a:r>
              <a:rPr lang="pt-BR" sz="1600" dirty="0">
                <a:solidFill>
                  <a:schemeClr val="accent5"/>
                </a:solidFill>
                <a:latin typeface="Fredoka" pitchFamily="2" charset="-79"/>
                <a:cs typeface="Fredoka" pitchFamily="2" charset="-79"/>
              </a:rPr>
              <a:t>AZ-2</a:t>
            </a:r>
            <a:endParaRPr lang="pt-BR" sz="1600" dirty="0">
              <a:solidFill>
                <a:schemeClr val="accent5"/>
              </a:solidFill>
            </a:endParaRPr>
          </a:p>
        </p:txBody>
      </p:sp>
      <p:sp>
        <p:nvSpPr>
          <p:cNvPr id="20" name="CaixaDeTexto 19">
            <a:extLst>
              <a:ext uri="{FF2B5EF4-FFF2-40B4-BE49-F238E27FC236}">
                <a16:creationId xmlns:a16="http://schemas.microsoft.com/office/drawing/2014/main" id="{60245C3A-8D70-1164-1992-98176497C576}"/>
              </a:ext>
            </a:extLst>
          </p:cNvPr>
          <p:cNvSpPr txBox="1"/>
          <p:nvPr/>
        </p:nvSpPr>
        <p:spPr>
          <a:xfrm>
            <a:off x="7876525" y="633925"/>
            <a:ext cx="844808" cy="338554"/>
          </a:xfrm>
          <a:prstGeom prst="rect">
            <a:avLst/>
          </a:prstGeom>
          <a:noFill/>
        </p:spPr>
        <p:txBody>
          <a:bodyPr wrap="square">
            <a:spAutoFit/>
          </a:bodyPr>
          <a:lstStyle/>
          <a:p>
            <a:r>
              <a:rPr lang="pt-BR" sz="1600" dirty="0">
                <a:solidFill>
                  <a:schemeClr val="accent5"/>
                </a:solidFill>
                <a:latin typeface="Fredoka" pitchFamily="2" charset="-79"/>
                <a:cs typeface="Fredoka" pitchFamily="2" charset="-79"/>
              </a:rPr>
              <a:t>AZ-3</a:t>
            </a:r>
            <a:endParaRPr lang="pt-BR" sz="1600" dirty="0">
              <a:solidFill>
                <a:schemeClr val="accent5"/>
              </a:solidFill>
            </a:endParaRPr>
          </a:p>
        </p:txBody>
      </p:sp>
      <p:pic>
        <p:nvPicPr>
          <p:cNvPr id="8232" name="Picture 40">
            <a:extLst>
              <a:ext uri="{FF2B5EF4-FFF2-40B4-BE49-F238E27FC236}">
                <a16:creationId xmlns:a16="http://schemas.microsoft.com/office/drawing/2014/main" id="{DAAF4C1C-789E-F212-7CB0-AA06A157F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0354" y="1254159"/>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C918F3E0-C160-D977-C4A8-A918D666741E}"/>
              </a:ext>
            </a:extLst>
          </p:cNvPr>
          <p:cNvSpPr txBox="1"/>
          <p:nvPr/>
        </p:nvSpPr>
        <p:spPr>
          <a:xfrm>
            <a:off x="3534260" y="1379743"/>
            <a:ext cx="1523088" cy="276999"/>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Sub-rede pública</a:t>
            </a:r>
            <a:endParaRPr lang="pt-BR" sz="1200" dirty="0">
              <a:solidFill>
                <a:schemeClr val="accent6"/>
              </a:solidFill>
            </a:endParaRPr>
          </a:p>
        </p:txBody>
      </p:sp>
      <p:pic>
        <p:nvPicPr>
          <p:cNvPr id="22" name="Picture 40">
            <a:extLst>
              <a:ext uri="{FF2B5EF4-FFF2-40B4-BE49-F238E27FC236}">
                <a16:creationId xmlns:a16="http://schemas.microsoft.com/office/drawing/2014/main" id="{97295641-9710-6A68-51FF-18C114065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1833" y="1254159"/>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2">
            <a:extLst>
              <a:ext uri="{FF2B5EF4-FFF2-40B4-BE49-F238E27FC236}">
                <a16:creationId xmlns:a16="http://schemas.microsoft.com/office/drawing/2014/main" id="{DF5E3DBC-EA9C-0F5F-41AC-29AAB08EF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939" y="3211090"/>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a:extLst>
              <a:ext uri="{FF2B5EF4-FFF2-40B4-BE49-F238E27FC236}">
                <a16:creationId xmlns:a16="http://schemas.microsoft.com/office/drawing/2014/main" id="{7F63EE17-2636-23B2-46C4-6D403DF46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0060" y="1268242"/>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a:extLst>
              <a:ext uri="{FF2B5EF4-FFF2-40B4-BE49-F238E27FC236}">
                <a16:creationId xmlns:a16="http://schemas.microsoft.com/office/drawing/2014/main" id="{30034340-5CBA-A5E7-F79B-E47CEA820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060" y="3238966"/>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C02888D7-BEE9-73B1-99AE-1CB1A9E5D36E}"/>
              </a:ext>
            </a:extLst>
          </p:cNvPr>
          <p:cNvSpPr/>
          <p:nvPr/>
        </p:nvSpPr>
        <p:spPr>
          <a:xfrm>
            <a:off x="1641270" y="2579294"/>
            <a:ext cx="611850" cy="59338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236" name="Picture 44">
            <a:extLst>
              <a:ext uri="{FF2B5EF4-FFF2-40B4-BE49-F238E27FC236}">
                <a16:creationId xmlns:a16="http://schemas.microsoft.com/office/drawing/2014/main" id="{F1650607-A3B4-9C91-B310-E041F445F3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5055" y="249772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46">
            <a:extLst>
              <a:ext uri="{FF2B5EF4-FFF2-40B4-BE49-F238E27FC236}">
                <a16:creationId xmlns:a16="http://schemas.microsoft.com/office/drawing/2014/main" id="{1919D74B-786B-C9A5-C1A8-79CD1F4013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954" y="527282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6">
            <a:extLst>
              <a:ext uri="{FF2B5EF4-FFF2-40B4-BE49-F238E27FC236}">
                <a16:creationId xmlns:a16="http://schemas.microsoft.com/office/drawing/2014/main" id="{4D08AA6C-5463-A236-59FB-F662AE827D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6000" y="527343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a:extLst>
              <a:ext uri="{FF2B5EF4-FFF2-40B4-BE49-F238E27FC236}">
                <a16:creationId xmlns:a16="http://schemas.microsoft.com/office/drawing/2014/main" id="{831DBE45-B89C-F800-2016-CDF6744AA3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6455" y="527343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240" name="Picture 48">
            <a:extLst>
              <a:ext uri="{FF2B5EF4-FFF2-40B4-BE49-F238E27FC236}">
                <a16:creationId xmlns:a16="http://schemas.microsoft.com/office/drawing/2014/main" id="{435CBD3F-B11A-8719-533A-436D890AEF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954" y="208896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8">
            <a:extLst>
              <a:ext uri="{FF2B5EF4-FFF2-40B4-BE49-F238E27FC236}">
                <a16:creationId xmlns:a16="http://schemas.microsoft.com/office/drawing/2014/main" id="{6E9B4639-1ECA-DED9-5242-630E18FD36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9727" y="206946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8">
            <a:extLst>
              <a:ext uri="{FF2B5EF4-FFF2-40B4-BE49-F238E27FC236}">
                <a16:creationId xmlns:a16="http://schemas.microsoft.com/office/drawing/2014/main" id="{C410C66F-64DB-39D0-3DD8-2A2122E5B5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6004" y="206988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32">
            <a:extLst>
              <a:ext uri="{FF2B5EF4-FFF2-40B4-BE49-F238E27FC236}">
                <a16:creationId xmlns:a16="http://schemas.microsoft.com/office/drawing/2014/main" id="{372B162D-6E66-25C3-0B1A-BDAE13088810}"/>
              </a:ext>
            </a:extLst>
          </p:cNvPr>
          <p:cNvSpPr txBox="1"/>
          <p:nvPr/>
        </p:nvSpPr>
        <p:spPr>
          <a:xfrm>
            <a:off x="3519920" y="3360369"/>
            <a:ext cx="1445025" cy="276999"/>
          </a:xfrm>
          <a:prstGeom prst="rect">
            <a:avLst/>
          </a:prstGeom>
          <a:noFill/>
        </p:spPr>
        <p:txBody>
          <a:bodyPr wrap="square">
            <a:spAutoFit/>
          </a:bodyPr>
          <a:lstStyle/>
          <a:p>
            <a:r>
              <a:rPr lang="pt-BR" sz="1200" dirty="0">
                <a:solidFill>
                  <a:srgbClr val="0070C0"/>
                </a:solidFill>
                <a:latin typeface="Fredoka" pitchFamily="2" charset="-79"/>
                <a:cs typeface="Fredoka" pitchFamily="2" charset="-79"/>
              </a:rPr>
              <a:t>Sub-rede privada</a:t>
            </a:r>
            <a:endParaRPr lang="pt-BR" sz="1200" dirty="0"/>
          </a:p>
        </p:txBody>
      </p:sp>
      <p:pic>
        <p:nvPicPr>
          <p:cNvPr id="8242" name="Picture 50">
            <a:extLst>
              <a:ext uri="{FF2B5EF4-FFF2-40B4-BE49-F238E27FC236}">
                <a16:creationId xmlns:a16="http://schemas.microsoft.com/office/drawing/2014/main" id="{AF8DCB38-AC1E-1F65-1574-320EC92D64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2054" y="400884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0">
            <a:extLst>
              <a:ext uri="{FF2B5EF4-FFF2-40B4-BE49-F238E27FC236}">
                <a16:creationId xmlns:a16="http://schemas.microsoft.com/office/drawing/2014/main" id="{0B998E02-AA58-5B8A-6B11-57A17AC925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9175" y="401723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0">
            <a:extLst>
              <a:ext uri="{FF2B5EF4-FFF2-40B4-BE49-F238E27FC236}">
                <a16:creationId xmlns:a16="http://schemas.microsoft.com/office/drawing/2014/main" id="{AA0BC869-0FDF-7124-610E-EBBCC84B0D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5005" y="400012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8F52989B-735B-35A5-8968-D48C1A023A05}"/>
              </a:ext>
            </a:extLst>
          </p:cNvPr>
          <p:cNvSpPr txBox="1"/>
          <p:nvPr/>
        </p:nvSpPr>
        <p:spPr>
          <a:xfrm>
            <a:off x="5620245" y="1385452"/>
            <a:ext cx="1523088" cy="276999"/>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Sub-rede pública</a:t>
            </a:r>
            <a:endParaRPr lang="pt-BR" sz="1200" dirty="0">
              <a:solidFill>
                <a:schemeClr val="accent6"/>
              </a:solidFill>
            </a:endParaRPr>
          </a:p>
        </p:txBody>
      </p:sp>
      <p:sp>
        <p:nvSpPr>
          <p:cNvPr id="40" name="CaixaDeTexto 39">
            <a:extLst>
              <a:ext uri="{FF2B5EF4-FFF2-40B4-BE49-F238E27FC236}">
                <a16:creationId xmlns:a16="http://schemas.microsoft.com/office/drawing/2014/main" id="{BFACC9B2-B8FC-A562-9F23-624A3555885D}"/>
              </a:ext>
            </a:extLst>
          </p:cNvPr>
          <p:cNvSpPr txBox="1"/>
          <p:nvPr/>
        </p:nvSpPr>
        <p:spPr>
          <a:xfrm>
            <a:off x="7644377" y="1407153"/>
            <a:ext cx="1523088" cy="276999"/>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Sub-rede pública</a:t>
            </a:r>
            <a:endParaRPr lang="pt-BR" sz="1200" dirty="0">
              <a:solidFill>
                <a:schemeClr val="accent6"/>
              </a:solidFill>
            </a:endParaRPr>
          </a:p>
        </p:txBody>
      </p:sp>
      <p:sp>
        <p:nvSpPr>
          <p:cNvPr id="43" name="CaixaDeTexto 42">
            <a:extLst>
              <a:ext uri="{FF2B5EF4-FFF2-40B4-BE49-F238E27FC236}">
                <a16:creationId xmlns:a16="http://schemas.microsoft.com/office/drawing/2014/main" id="{6572DD5A-2F4A-DB06-EE6D-6B60A32A50B0}"/>
              </a:ext>
            </a:extLst>
          </p:cNvPr>
          <p:cNvSpPr txBox="1"/>
          <p:nvPr/>
        </p:nvSpPr>
        <p:spPr>
          <a:xfrm>
            <a:off x="5611914" y="3360369"/>
            <a:ext cx="1445025" cy="276999"/>
          </a:xfrm>
          <a:prstGeom prst="rect">
            <a:avLst/>
          </a:prstGeom>
          <a:noFill/>
        </p:spPr>
        <p:txBody>
          <a:bodyPr wrap="square">
            <a:spAutoFit/>
          </a:bodyPr>
          <a:lstStyle/>
          <a:p>
            <a:r>
              <a:rPr lang="pt-BR" sz="1200" dirty="0">
                <a:solidFill>
                  <a:srgbClr val="0070C0"/>
                </a:solidFill>
                <a:latin typeface="Fredoka" pitchFamily="2" charset="-79"/>
                <a:cs typeface="Fredoka" pitchFamily="2" charset="-79"/>
              </a:rPr>
              <a:t>Sub-rede privada</a:t>
            </a:r>
            <a:endParaRPr lang="pt-BR" sz="1200" dirty="0"/>
          </a:p>
        </p:txBody>
      </p:sp>
      <p:sp>
        <p:nvSpPr>
          <p:cNvPr id="44" name="CaixaDeTexto 43">
            <a:extLst>
              <a:ext uri="{FF2B5EF4-FFF2-40B4-BE49-F238E27FC236}">
                <a16:creationId xmlns:a16="http://schemas.microsoft.com/office/drawing/2014/main" id="{B3096FF6-C233-9D69-3D9D-FA0AE339F5B1}"/>
              </a:ext>
            </a:extLst>
          </p:cNvPr>
          <p:cNvSpPr txBox="1"/>
          <p:nvPr/>
        </p:nvSpPr>
        <p:spPr>
          <a:xfrm>
            <a:off x="7639336" y="3360560"/>
            <a:ext cx="1445025" cy="276999"/>
          </a:xfrm>
          <a:prstGeom prst="rect">
            <a:avLst/>
          </a:prstGeom>
          <a:noFill/>
        </p:spPr>
        <p:txBody>
          <a:bodyPr wrap="square">
            <a:spAutoFit/>
          </a:bodyPr>
          <a:lstStyle/>
          <a:p>
            <a:r>
              <a:rPr lang="pt-BR" sz="1200" dirty="0">
                <a:solidFill>
                  <a:srgbClr val="0070C0"/>
                </a:solidFill>
                <a:latin typeface="Fredoka" pitchFamily="2" charset="-79"/>
                <a:cs typeface="Fredoka" pitchFamily="2" charset="-79"/>
              </a:rPr>
              <a:t>Sub-rede privada</a:t>
            </a:r>
            <a:endParaRPr lang="pt-BR" sz="1200" dirty="0"/>
          </a:p>
        </p:txBody>
      </p:sp>
      <p:sp>
        <p:nvSpPr>
          <p:cNvPr id="45" name="Retângulo 44">
            <a:extLst>
              <a:ext uri="{FF2B5EF4-FFF2-40B4-BE49-F238E27FC236}">
                <a16:creationId xmlns:a16="http://schemas.microsoft.com/office/drawing/2014/main" id="{837EF55A-FA32-EC91-B219-2DA706CBB383}"/>
              </a:ext>
            </a:extLst>
          </p:cNvPr>
          <p:cNvSpPr/>
          <p:nvPr/>
        </p:nvSpPr>
        <p:spPr>
          <a:xfrm>
            <a:off x="3430421" y="3721622"/>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CaixaDeTexto 47">
            <a:extLst>
              <a:ext uri="{FF2B5EF4-FFF2-40B4-BE49-F238E27FC236}">
                <a16:creationId xmlns:a16="http://schemas.microsoft.com/office/drawing/2014/main" id="{EAB08F2F-90B5-1957-A360-4A6EF6C2364B}"/>
              </a:ext>
            </a:extLst>
          </p:cNvPr>
          <p:cNvSpPr txBox="1"/>
          <p:nvPr/>
        </p:nvSpPr>
        <p:spPr>
          <a:xfrm>
            <a:off x="3374349" y="3726172"/>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49" name="Retângulo 48">
            <a:extLst>
              <a:ext uri="{FF2B5EF4-FFF2-40B4-BE49-F238E27FC236}">
                <a16:creationId xmlns:a16="http://schemas.microsoft.com/office/drawing/2014/main" id="{4F4753A3-CBC8-368E-54BB-4989EA45E3BC}"/>
              </a:ext>
            </a:extLst>
          </p:cNvPr>
          <p:cNvSpPr/>
          <p:nvPr/>
        </p:nvSpPr>
        <p:spPr>
          <a:xfrm>
            <a:off x="3405160" y="1775493"/>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CaixaDeTexto 49">
            <a:extLst>
              <a:ext uri="{FF2B5EF4-FFF2-40B4-BE49-F238E27FC236}">
                <a16:creationId xmlns:a16="http://schemas.microsoft.com/office/drawing/2014/main" id="{DEBE2789-7B1A-6F62-7517-6D2D664AD2E7}"/>
              </a:ext>
            </a:extLst>
          </p:cNvPr>
          <p:cNvSpPr txBox="1"/>
          <p:nvPr/>
        </p:nvSpPr>
        <p:spPr>
          <a:xfrm>
            <a:off x="3349088" y="1780043"/>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51" name="Retângulo 50">
            <a:extLst>
              <a:ext uri="{FF2B5EF4-FFF2-40B4-BE49-F238E27FC236}">
                <a16:creationId xmlns:a16="http://schemas.microsoft.com/office/drawing/2014/main" id="{84864DA3-A0E5-FB9E-BECB-2154C97D7B05}"/>
              </a:ext>
            </a:extLst>
          </p:cNvPr>
          <p:cNvSpPr/>
          <p:nvPr/>
        </p:nvSpPr>
        <p:spPr>
          <a:xfrm>
            <a:off x="5479665" y="3721622"/>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09EC7F1A-D852-4684-CA4F-C475700948EB}"/>
              </a:ext>
            </a:extLst>
          </p:cNvPr>
          <p:cNvSpPr txBox="1"/>
          <p:nvPr/>
        </p:nvSpPr>
        <p:spPr>
          <a:xfrm>
            <a:off x="5423593" y="3726172"/>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53" name="Retângulo 52">
            <a:extLst>
              <a:ext uri="{FF2B5EF4-FFF2-40B4-BE49-F238E27FC236}">
                <a16:creationId xmlns:a16="http://schemas.microsoft.com/office/drawing/2014/main" id="{FBEF917F-D8AB-C02F-9ACE-0EFEA442D6C7}"/>
              </a:ext>
            </a:extLst>
          </p:cNvPr>
          <p:cNvSpPr/>
          <p:nvPr/>
        </p:nvSpPr>
        <p:spPr>
          <a:xfrm>
            <a:off x="7546465" y="3721622"/>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CaixaDeTexto 53">
            <a:extLst>
              <a:ext uri="{FF2B5EF4-FFF2-40B4-BE49-F238E27FC236}">
                <a16:creationId xmlns:a16="http://schemas.microsoft.com/office/drawing/2014/main" id="{97F0AA8F-61C4-F04E-F028-BDB02A5F2A52}"/>
              </a:ext>
            </a:extLst>
          </p:cNvPr>
          <p:cNvSpPr txBox="1"/>
          <p:nvPr/>
        </p:nvSpPr>
        <p:spPr>
          <a:xfrm>
            <a:off x="7490393" y="3726172"/>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55" name="Retângulo 54">
            <a:extLst>
              <a:ext uri="{FF2B5EF4-FFF2-40B4-BE49-F238E27FC236}">
                <a16:creationId xmlns:a16="http://schemas.microsoft.com/office/drawing/2014/main" id="{24DF1A8A-0499-EE78-B8AB-A8A3E4A64F9B}"/>
              </a:ext>
            </a:extLst>
          </p:cNvPr>
          <p:cNvSpPr/>
          <p:nvPr/>
        </p:nvSpPr>
        <p:spPr>
          <a:xfrm>
            <a:off x="5475583" y="1775493"/>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CaixaDeTexto 55">
            <a:extLst>
              <a:ext uri="{FF2B5EF4-FFF2-40B4-BE49-F238E27FC236}">
                <a16:creationId xmlns:a16="http://schemas.microsoft.com/office/drawing/2014/main" id="{38AC0B83-66FA-97B8-C2DA-45507BA7D4BD}"/>
              </a:ext>
            </a:extLst>
          </p:cNvPr>
          <p:cNvSpPr txBox="1"/>
          <p:nvPr/>
        </p:nvSpPr>
        <p:spPr>
          <a:xfrm>
            <a:off x="5419511" y="1780043"/>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57" name="Retângulo 56">
            <a:extLst>
              <a:ext uri="{FF2B5EF4-FFF2-40B4-BE49-F238E27FC236}">
                <a16:creationId xmlns:a16="http://schemas.microsoft.com/office/drawing/2014/main" id="{223A2555-6358-B39B-5480-84D71DE7BBCA}"/>
              </a:ext>
            </a:extLst>
          </p:cNvPr>
          <p:cNvSpPr/>
          <p:nvPr/>
        </p:nvSpPr>
        <p:spPr>
          <a:xfrm>
            <a:off x="7546465" y="1784383"/>
            <a:ext cx="1347184" cy="1169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5B982A3C-4303-3337-E173-85371B62BBBB}"/>
              </a:ext>
            </a:extLst>
          </p:cNvPr>
          <p:cNvSpPr txBox="1"/>
          <p:nvPr/>
        </p:nvSpPr>
        <p:spPr>
          <a:xfrm>
            <a:off x="7490393" y="1788933"/>
            <a:ext cx="1488107" cy="261610"/>
          </a:xfrm>
          <a:prstGeom prst="rect">
            <a:avLst/>
          </a:prstGeom>
          <a:noFill/>
        </p:spPr>
        <p:txBody>
          <a:bodyPr wrap="square">
            <a:spAutoFit/>
          </a:bodyPr>
          <a:lstStyle/>
          <a:p>
            <a:r>
              <a:rPr lang="pt-BR" sz="1100" dirty="0">
                <a:solidFill>
                  <a:srgbClr val="FF0000"/>
                </a:solidFill>
                <a:latin typeface="Fredoka" pitchFamily="2" charset="-79"/>
                <a:cs typeface="Fredoka" pitchFamily="2" charset="-79"/>
              </a:rPr>
              <a:t>Grupo de segurança</a:t>
            </a:r>
            <a:endParaRPr lang="pt-BR" sz="1100" dirty="0">
              <a:solidFill>
                <a:srgbClr val="FF0000"/>
              </a:solidFill>
            </a:endParaRPr>
          </a:p>
        </p:txBody>
      </p:sp>
      <p:sp>
        <p:nvSpPr>
          <p:cNvPr id="61" name="CaixaDeTexto 60">
            <a:extLst>
              <a:ext uri="{FF2B5EF4-FFF2-40B4-BE49-F238E27FC236}">
                <a16:creationId xmlns:a16="http://schemas.microsoft.com/office/drawing/2014/main" id="{8578817C-D517-E286-29DD-51F4FFD15124}"/>
              </a:ext>
            </a:extLst>
          </p:cNvPr>
          <p:cNvSpPr txBox="1"/>
          <p:nvPr/>
        </p:nvSpPr>
        <p:spPr>
          <a:xfrm>
            <a:off x="1555370" y="3153276"/>
            <a:ext cx="789578" cy="600164"/>
          </a:xfrm>
          <a:prstGeom prst="rect">
            <a:avLst/>
          </a:prstGeom>
          <a:solidFill>
            <a:schemeClr val="bg1"/>
          </a:solidFill>
        </p:spPr>
        <p:txBody>
          <a:bodyPr wrap="square">
            <a:spAutoFit/>
          </a:bodyPr>
          <a:lstStyle/>
          <a:p>
            <a:pPr algn="ctr"/>
            <a:r>
              <a:rPr lang="pt-BR" sz="1100" dirty="0">
                <a:solidFill>
                  <a:srgbClr val="FFFFFF"/>
                </a:solidFill>
                <a:latin typeface="Fredoka" pitchFamily="2" charset="-79"/>
                <a:cs typeface="Fredoka" pitchFamily="2" charset="-79"/>
              </a:rPr>
              <a:t>Internet Gateway</a:t>
            </a:r>
            <a:br>
              <a:rPr lang="pt-BR" sz="1100" dirty="0">
                <a:solidFill>
                  <a:srgbClr val="FFFFFF"/>
                </a:solidFill>
                <a:latin typeface="Fredoka" pitchFamily="2" charset="-79"/>
                <a:cs typeface="Fredoka" pitchFamily="2" charset="-79"/>
              </a:rPr>
            </a:br>
            <a:r>
              <a:rPr lang="pt-BR" sz="1100" dirty="0">
                <a:solidFill>
                  <a:srgbClr val="FFFFFF"/>
                </a:solidFill>
                <a:latin typeface="Fredoka" pitchFamily="2" charset="-79"/>
                <a:cs typeface="Fredoka" pitchFamily="2" charset="-79"/>
              </a:rPr>
              <a:t>(IGW)</a:t>
            </a:r>
            <a:endParaRPr lang="pt-BR" sz="1100" dirty="0"/>
          </a:p>
        </p:txBody>
      </p:sp>
      <p:sp>
        <p:nvSpPr>
          <p:cNvPr id="62" name="CaixaDeTexto 61">
            <a:extLst>
              <a:ext uri="{FF2B5EF4-FFF2-40B4-BE49-F238E27FC236}">
                <a16:creationId xmlns:a16="http://schemas.microsoft.com/office/drawing/2014/main" id="{870974B5-754B-027D-F858-4181B8DBCFAC}"/>
              </a:ext>
            </a:extLst>
          </p:cNvPr>
          <p:cNvSpPr txBox="1"/>
          <p:nvPr/>
        </p:nvSpPr>
        <p:spPr>
          <a:xfrm>
            <a:off x="3889419" y="5890653"/>
            <a:ext cx="482846" cy="276999"/>
          </a:xfrm>
          <a:prstGeom prst="rect">
            <a:avLst/>
          </a:prstGeom>
          <a:noFill/>
        </p:spPr>
        <p:txBody>
          <a:bodyPr wrap="square">
            <a:spAutoFit/>
          </a:bodyPr>
          <a:lstStyle/>
          <a:p>
            <a:r>
              <a:rPr lang="pt-BR" sz="1200" dirty="0">
                <a:solidFill>
                  <a:srgbClr val="FFFFFF"/>
                </a:solidFill>
                <a:latin typeface="Fredoka" pitchFamily="2" charset="-79"/>
                <a:cs typeface="Fredoka" pitchFamily="2" charset="-79"/>
              </a:rPr>
              <a:t>S3</a:t>
            </a:r>
            <a:endParaRPr lang="pt-BR" sz="1400" dirty="0"/>
          </a:p>
        </p:txBody>
      </p:sp>
      <p:sp>
        <p:nvSpPr>
          <p:cNvPr id="63" name="CaixaDeTexto 62">
            <a:extLst>
              <a:ext uri="{FF2B5EF4-FFF2-40B4-BE49-F238E27FC236}">
                <a16:creationId xmlns:a16="http://schemas.microsoft.com/office/drawing/2014/main" id="{DBF8548B-607C-DFB9-3C6F-671D8E154063}"/>
              </a:ext>
            </a:extLst>
          </p:cNvPr>
          <p:cNvSpPr txBox="1"/>
          <p:nvPr/>
        </p:nvSpPr>
        <p:spPr>
          <a:xfrm>
            <a:off x="5914116" y="5891463"/>
            <a:ext cx="482846" cy="276999"/>
          </a:xfrm>
          <a:prstGeom prst="rect">
            <a:avLst/>
          </a:prstGeom>
          <a:noFill/>
        </p:spPr>
        <p:txBody>
          <a:bodyPr wrap="square">
            <a:spAutoFit/>
          </a:bodyPr>
          <a:lstStyle/>
          <a:p>
            <a:r>
              <a:rPr lang="pt-BR" sz="1200" dirty="0">
                <a:solidFill>
                  <a:srgbClr val="FFFFFF"/>
                </a:solidFill>
                <a:latin typeface="Fredoka" pitchFamily="2" charset="-79"/>
                <a:cs typeface="Fredoka" pitchFamily="2" charset="-79"/>
              </a:rPr>
              <a:t>S3</a:t>
            </a:r>
            <a:endParaRPr lang="pt-BR" sz="1400" dirty="0"/>
          </a:p>
        </p:txBody>
      </p:sp>
      <p:sp>
        <p:nvSpPr>
          <p:cNvPr id="1024" name="CaixaDeTexto 1023">
            <a:extLst>
              <a:ext uri="{FF2B5EF4-FFF2-40B4-BE49-F238E27FC236}">
                <a16:creationId xmlns:a16="http://schemas.microsoft.com/office/drawing/2014/main" id="{0CCB469B-7BC0-F4EC-2EBA-CD247ECD1195}"/>
              </a:ext>
            </a:extLst>
          </p:cNvPr>
          <p:cNvSpPr txBox="1"/>
          <p:nvPr/>
        </p:nvSpPr>
        <p:spPr>
          <a:xfrm>
            <a:off x="7994208" y="5896029"/>
            <a:ext cx="482846" cy="276999"/>
          </a:xfrm>
          <a:prstGeom prst="rect">
            <a:avLst/>
          </a:prstGeom>
          <a:noFill/>
        </p:spPr>
        <p:txBody>
          <a:bodyPr wrap="square">
            <a:spAutoFit/>
          </a:bodyPr>
          <a:lstStyle/>
          <a:p>
            <a:r>
              <a:rPr lang="pt-BR" sz="1200" dirty="0">
                <a:solidFill>
                  <a:srgbClr val="FFFFFF"/>
                </a:solidFill>
                <a:latin typeface="Fredoka" pitchFamily="2" charset="-79"/>
                <a:cs typeface="Fredoka" pitchFamily="2" charset="-79"/>
              </a:rPr>
              <a:t>S3</a:t>
            </a:r>
            <a:endParaRPr lang="pt-BR" sz="1400" dirty="0"/>
          </a:p>
        </p:txBody>
      </p:sp>
      <p:sp>
        <p:nvSpPr>
          <p:cNvPr id="1025" name="CaixaDeTexto 1024">
            <a:extLst>
              <a:ext uri="{FF2B5EF4-FFF2-40B4-BE49-F238E27FC236}">
                <a16:creationId xmlns:a16="http://schemas.microsoft.com/office/drawing/2014/main" id="{A232524A-93CE-DF31-9D6D-C163B8004E71}"/>
              </a:ext>
            </a:extLst>
          </p:cNvPr>
          <p:cNvSpPr txBox="1"/>
          <p:nvPr/>
        </p:nvSpPr>
        <p:spPr>
          <a:xfrm>
            <a:off x="3862590" y="4611408"/>
            <a:ext cx="482846" cy="276999"/>
          </a:xfrm>
          <a:prstGeom prst="rect">
            <a:avLst/>
          </a:prstGeom>
          <a:noFill/>
        </p:spPr>
        <p:txBody>
          <a:bodyPr wrap="square">
            <a:spAutoFit/>
          </a:bodyPr>
          <a:lstStyle/>
          <a:p>
            <a:r>
              <a:rPr lang="pt-BR" sz="1200" dirty="0">
                <a:latin typeface="Fredoka" pitchFamily="2" charset="-79"/>
                <a:cs typeface="Fredoka" pitchFamily="2" charset="-79"/>
              </a:rPr>
              <a:t>RDS</a:t>
            </a:r>
            <a:endParaRPr lang="pt-BR" sz="1400" dirty="0"/>
          </a:p>
        </p:txBody>
      </p:sp>
      <p:sp>
        <p:nvSpPr>
          <p:cNvPr id="1027" name="CaixaDeTexto 1026">
            <a:extLst>
              <a:ext uri="{FF2B5EF4-FFF2-40B4-BE49-F238E27FC236}">
                <a16:creationId xmlns:a16="http://schemas.microsoft.com/office/drawing/2014/main" id="{0CD6E06D-E403-7900-CB2D-E36C3C44EC9C}"/>
              </a:ext>
            </a:extLst>
          </p:cNvPr>
          <p:cNvSpPr txBox="1"/>
          <p:nvPr/>
        </p:nvSpPr>
        <p:spPr>
          <a:xfrm>
            <a:off x="5914116" y="4619937"/>
            <a:ext cx="482846" cy="276999"/>
          </a:xfrm>
          <a:prstGeom prst="rect">
            <a:avLst/>
          </a:prstGeom>
          <a:noFill/>
        </p:spPr>
        <p:txBody>
          <a:bodyPr wrap="square">
            <a:spAutoFit/>
          </a:bodyPr>
          <a:lstStyle/>
          <a:p>
            <a:r>
              <a:rPr lang="pt-BR" sz="1200" dirty="0">
                <a:latin typeface="Fredoka" pitchFamily="2" charset="-79"/>
                <a:cs typeface="Fredoka" pitchFamily="2" charset="-79"/>
              </a:rPr>
              <a:t>RDS</a:t>
            </a:r>
            <a:endParaRPr lang="pt-BR" sz="1400" dirty="0"/>
          </a:p>
        </p:txBody>
      </p:sp>
      <p:sp>
        <p:nvSpPr>
          <p:cNvPr id="1028" name="CaixaDeTexto 1027">
            <a:extLst>
              <a:ext uri="{FF2B5EF4-FFF2-40B4-BE49-F238E27FC236}">
                <a16:creationId xmlns:a16="http://schemas.microsoft.com/office/drawing/2014/main" id="{DC8A08ED-0ECD-02B2-AD84-864ED45B3C3B}"/>
              </a:ext>
            </a:extLst>
          </p:cNvPr>
          <p:cNvSpPr txBox="1"/>
          <p:nvPr/>
        </p:nvSpPr>
        <p:spPr>
          <a:xfrm>
            <a:off x="7974581" y="4619937"/>
            <a:ext cx="482846" cy="276999"/>
          </a:xfrm>
          <a:prstGeom prst="rect">
            <a:avLst/>
          </a:prstGeom>
          <a:noFill/>
        </p:spPr>
        <p:txBody>
          <a:bodyPr wrap="square">
            <a:spAutoFit/>
          </a:bodyPr>
          <a:lstStyle/>
          <a:p>
            <a:r>
              <a:rPr lang="pt-BR" sz="1200" dirty="0">
                <a:latin typeface="Fredoka" pitchFamily="2" charset="-79"/>
                <a:cs typeface="Fredoka" pitchFamily="2" charset="-79"/>
              </a:rPr>
              <a:t>RDS</a:t>
            </a:r>
            <a:endParaRPr lang="pt-BR" sz="1400" dirty="0"/>
          </a:p>
        </p:txBody>
      </p:sp>
      <p:sp>
        <p:nvSpPr>
          <p:cNvPr id="1029" name="CaixaDeTexto 1028">
            <a:extLst>
              <a:ext uri="{FF2B5EF4-FFF2-40B4-BE49-F238E27FC236}">
                <a16:creationId xmlns:a16="http://schemas.microsoft.com/office/drawing/2014/main" id="{75C067A6-C402-6936-FA9E-17AA320ACC1B}"/>
              </a:ext>
            </a:extLst>
          </p:cNvPr>
          <p:cNvSpPr txBox="1"/>
          <p:nvPr/>
        </p:nvSpPr>
        <p:spPr>
          <a:xfrm>
            <a:off x="3830591" y="2688628"/>
            <a:ext cx="482846" cy="276999"/>
          </a:xfrm>
          <a:prstGeom prst="rect">
            <a:avLst/>
          </a:prstGeom>
          <a:noFill/>
        </p:spPr>
        <p:txBody>
          <a:bodyPr wrap="square">
            <a:spAutoFit/>
          </a:bodyPr>
          <a:lstStyle/>
          <a:p>
            <a:r>
              <a:rPr lang="pt-BR" sz="1200" dirty="0">
                <a:latin typeface="Fredoka" pitchFamily="2" charset="-79"/>
                <a:cs typeface="Fredoka" pitchFamily="2" charset="-79"/>
              </a:rPr>
              <a:t>EC2</a:t>
            </a:r>
            <a:endParaRPr lang="pt-BR" sz="1400" dirty="0"/>
          </a:p>
        </p:txBody>
      </p:sp>
      <p:sp>
        <p:nvSpPr>
          <p:cNvPr id="1030" name="CaixaDeTexto 1029">
            <a:extLst>
              <a:ext uri="{FF2B5EF4-FFF2-40B4-BE49-F238E27FC236}">
                <a16:creationId xmlns:a16="http://schemas.microsoft.com/office/drawing/2014/main" id="{C3A8579C-3CF5-9A6D-C774-2FD367AAA103}"/>
              </a:ext>
            </a:extLst>
          </p:cNvPr>
          <p:cNvSpPr txBox="1"/>
          <p:nvPr/>
        </p:nvSpPr>
        <p:spPr>
          <a:xfrm>
            <a:off x="5855635" y="2693113"/>
            <a:ext cx="482846" cy="276999"/>
          </a:xfrm>
          <a:prstGeom prst="rect">
            <a:avLst/>
          </a:prstGeom>
          <a:noFill/>
        </p:spPr>
        <p:txBody>
          <a:bodyPr wrap="square">
            <a:spAutoFit/>
          </a:bodyPr>
          <a:lstStyle/>
          <a:p>
            <a:r>
              <a:rPr lang="pt-BR" sz="1200" dirty="0">
                <a:latin typeface="Fredoka" pitchFamily="2" charset="-79"/>
                <a:cs typeface="Fredoka" pitchFamily="2" charset="-79"/>
              </a:rPr>
              <a:t>EC2</a:t>
            </a:r>
            <a:endParaRPr lang="pt-BR" sz="1400" dirty="0"/>
          </a:p>
        </p:txBody>
      </p:sp>
      <p:sp>
        <p:nvSpPr>
          <p:cNvPr id="1031" name="CaixaDeTexto 1030">
            <a:extLst>
              <a:ext uri="{FF2B5EF4-FFF2-40B4-BE49-F238E27FC236}">
                <a16:creationId xmlns:a16="http://schemas.microsoft.com/office/drawing/2014/main" id="{C0F88FD6-F2AE-4D97-F688-31C829152D62}"/>
              </a:ext>
            </a:extLst>
          </p:cNvPr>
          <p:cNvSpPr txBox="1"/>
          <p:nvPr/>
        </p:nvSpPr>
        <p:spPr>
          <a:xfrm>
            <a:off x="7963582" y="2688628"/>
            <a:ext cx="482846" cy="276999"/>
          </a:xfrm>
          <a:prstGeom prst="rect">
            <a:avLst/>
          </a:prstGeom>
          <a:noFill/>
        </p:spPr>
        <p:txBody>
          <a:bodyPr wrap="square">
            <a:spAutoFit/>
          </a:bodyPr>
          <a:lstStyle/>
          <a:p>
            <a:r>
              <a:rPr lang="pt-BR" sz="1200" dirty="0">
                <a:latin typeface="Fredoka" pitchFamily="2" charset="-79"/>
                <a:cs typeface="Fredoka" pitchFamily="2" charset="-79"/>
              </a:rPr>
              <a:t>EC2</a:t>
            </a:r>
            <a:endParaRPr lang="pt-BR" sz="1400" dirty="0"/>
          </a:p>
        </p:txBody>
      </p:sp>
      <p:cxnSp>
        <p:nvCxnSpPr>
          <p:cNvPr id="1033" name="Conector de Seta Reta 1032">
            <a:extLst>
              <a:ext uri="{FF2B5EF4-FFF2-40B4-BE49-F238E27FC236}">
                <a16:creationId xmlns:a16="http://schemas.microsoft.com/office/drawing/2014/main" id="{B11B6D43-6291-A5AB-5B9B-832AED4EF04B}"/>
              </a:ext>
            </a:extLst>
          </p:cNvPr>
          <p:cNvCxnSpPr>
            <a:cxnSpLocks/>
          </p:cNvCxnSpPr>
          <p:nvPr/>
        </p:nvCxnSpPr>
        <p:spPr>
          <a:xfrm flipV="1">
            <a:off x="868993" y="2833661"/>
            <a:ext cx="595902"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5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503274" y="505865"/>
            <a:ext cx="11185452" cy="5612044"/>
          </a:xfrm>
        </p:spPr>
        <p:txBody>
          <a:bodyPr>
            <a:normAutofit fontScale="85000" lnSpcReduction="20000"/>
          </a:bodyPr>
          <a:lstStyle/>
          <a:p>
            <a:pPr marL="0" indent="0">
              <a:buNone/>
            </a:pPr>
            <a:endParaRPr lang="pt-BR" dirty="0">
              <a:solidFill>
                <a:schemeClr val="accent4"/>
              </a:solidFill>
              <a:latin typeface="Fredoka" pitchFamily="2" charset="-79"/>
              <a:cs typeface="Fredoka" pitchFamily="2" charset="-79"/>
            </a:endParaRPr>
          </a:p>
          <a:p>
            <a:pPr marL="0" indent="0">
              <a:buNone/>
            </a:pPr>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Um serviço oferecido pela AWS que permite que instâncias em uma</a:t>
            </a:r>
            <a:r>
              <a:rPr lang="pt-BR" dirty="0">
                <a:latin typeface="Fredoka" pitchFamily="2" charset="-79"/>
                <a:cs typeface="Fredoka" pitchFamily="2" charset="-79"/>
              </a:rPr>
              <a:t> </a:t>
            </a:r>
            <a:r>
              <a:rPr lang="pt-BR" dirty="0">
                <a:solidFill>
                  <a:schemeClr val="accent2"/>
                </a:solidFill>
                <a:latin typeface="Fredoka" pitchFamily="2" charset="-79"/>
                <a:cs typeface="Fredoka" pitchFamily="2" charset="-79"/>
              </a:rPr>
              <a:t>sub-rede privada </a:t>
            </a:r>
            <a:r>
              <a:rPr lang="pt-BR" dirty="0">
                <a:solidFill>
                  <a:srgbClr val="FFFFFF"/>
                </a:solidFill>
                <a:latin typeface="Fredoka" pitchFamily="2" charset="-79"/>
                <a:cs typeface="Fredoka" pitchFamily="2" charset="-79"/>
              </a:rPr>
              <a:t>se conectem a serviços externos ou à Internet para atualizações ou downloads, sem expor essas instâncias diretamente à Internet pública.</a:t>
            </a:r>
          </a:p>
          <a:p>
            <a:pPr marL="0" indent="0">
              <a:buNone/>
            </a:pPr>
            <a:endParaRPr lang="pt-BR" dirty="0">
              <a:solidFill>
                <a:srgbClr val="FFFFFF"/>
              </a:solidFill>
              <a:latin typeface="Fredoka" pitchFamily="2" charset="-79"/>
              <a:cs typeface="Fredoka" pitchFamily="2" charset="-79"/>
            </a:endParaRPr>
          </a:p>
          <a:p>
            <a:pPr marL="0" indent="0">
              <a:buNone/>
            </a:pPr>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Uma conversão de endereço de rede (NAT) foi projetada para conservação de endereço IP. Com a NAT, as redes IP privadas que usam endereços IP não registrados podem se conectar à internet. Um único dispositivo, como um roteador, pode agir como um agente entre a Internet (rede pública) e uma rede local (rede privada).</a:t>
            </a:r>
            <a:endParaRPr lang="pt-BR" dirty="0">
              <a:latin typeface="Fredoka" pitchFamily="2" charset="-79"/>
              <a:cs typeface="Fredoka" pitchFamily="2" charset="-79"/>
            </a:endParaRPr>
          </a:p>
          <a:p>
            <a:pPr marL="0" indent="0">
              <a:buNone/>
            </a:pPr>
            <a:endParaRPr lang="pt-BR" dirty="0">
              <a:latin typeface="Fredoka" pitchFamily="2" charset="-79"/>
              <a:cs typeface="Fredoka" pitchFamily="2" charset="-79"/>
            </a:endParaRPr>
          </a:p>
          <a:p>
            <a:pPr marL="0" indent="0">
              <a:buNone/>
            </a:pPr>
            <a:endParaRPr lang="pt-BR" dirty="0">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O NAT Gateway requer um IP Elástico associado a ele. O EIP é um endereço IPv4 público estático e persistente gerenciado pela AWS que é usado pelo NAT Gateway para enviar e receber tráfego da Internet.</a:t>
            </a:r>
          </a:p>
          <a:p>
            <a:pPr marL="0" indent="0">
              <a:buNone/>
            </a:pPr>
            <a:endParaRPr lang="pt-BR" sz="2400"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sp>
        <p:nvSpPr>
          <p:cNvPr id="4" name="CaixaDeTexto 3">
            <a:extLst>
              <a:ext uri="{FF2B5EF4-FFF2-40B4-BE49-F238E27FC236}">
                <a16:creationId xmlns:a16="http://schemas.microsoft.com/office/drawing/2014/main" id="{AE02F5FA-EC52-B393-C639-6BB3C4743076}"/>
              </a:ext>
            </a:extLst>
          </p:cNvPr>
          <p:cNvSpPr txBox="1"/>
          <p:nvPr/>
        </p:nvSpPr>
        <p:spPr>
          <a:xfrm>
            <a:off x="3999098" y="182700"/>
            <a:ext cx="3763108" cy="646331"/>
          </a:xfrm>
          <a:prstGeom prst="rect">
            <a:avLst/>
          </a:prstGeom>
          <a:noFill/>
        </p:spPr>
        <p:txBody>
          <a:bodyPr wrap="square">
            <a:spAutoFit/>
          </a:bodyPr>
          <a:lstStyle/>
          <a:p>
            <a:pPr marL="0" indent="0">
              <a:buNone/>
            </a:pPr>
            <a:r>
              <a:rPr lang="pt-BR" sz="3600" dirty="0">
                <a:solidFill>
                  <a:schemeClr val="accent4"/>
                </a:solidFill>
                <a:latin typeface="Fredoka" pitchFamily="2" charset="-79"/>
                <a:cs typeface="Fredoka" pitchFamily="2" charset="-79"/>
              </a:rPr>
              <a:t>NAT GATEWAY</a:t>
            </a:r>
          </a:p>
        </p:txBody>
      </p:sp>
    </p:spTree>
    <p:extLst>
      <p:ext uri="{BB962C8B-B14F-4D97-AF65-F5344CB8AC3E}">
        <p14:creationId xmlns:p14="http://schemas.microsoft.com/office/powerpoint/2010/main" val="243212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FADA8-1AE8-EC4D-D2EF-733FB27975FA}"/>
              </a:ext>
            </a:extLst>
          </p:cNvPr>
          <p:cNvSpPr>
            <a:spLocks noGrp="1"/>
          </p:cNvSpPr>
          <p:nvPr>
            <p:ph type="title"/>
          </p:nvPr>
        </p:nvSpPr>
        <p:spPr>
          <a:xfrm>
            <a:off x="838200" y="220275"/>
            <a:ext cx="10515600" cy="662782"/>
          </a:xfrm>
        </p:spPr>
        <p:txBody>
          <a:bodyPr>
            <a:normAutofit/>
          </a:bodyPr>
          <a:lstStyle/>
          <a:p>
            <a:r>
              <a:rPr lang="pt-BR" sz="3600" dirty="0">
                <a:solidFill>
                  <a:schemeClr val="accent4"/>
                </a:solidFill>
                <a:latin typeface="Fredoka" pitchFamily="2" charset="-79"/>
                <a:cs typeface="Fredoka" pitchFamily="2" charset="-79"/>
              </a:rPr>
              <a:t>ENDEREÇOS IP</a:t>
            </a:r>
          </a:p>
        </p:txBody>
      </p:sp>
      <p:sp>
        <p:nvSpPr>
          <p:cNvPr id="3" name="Espaço Reservado para Conteúdo 2">
            <a:extLst>
              <a:ext uri="{FF2B5EF4-FFF2-40B4-BE49-F238E27FC236}">
                <a16:creationId xmlns:a16="http://schemas.microsoft.com/office/drawing/2014/main" id="{EB6AF621-1DF4-0739-14D7-CAC8A28B6894}"/>
              </a:ext>
            </a:extLst>
          </p:cNvPr>
          <p:cNvSpPr>
            <a:spLocks noGrp="1"/>
          </p:cNvSpPr>
          <p:nvPr>
            <p:ph idx="1"/>
          </p:nvPr>
        </p:nvSpPr>
        <p:spPr>
          <a:xfrm>
            <a:off x="838200" y="1315735"/>
            <a:ext cx="10515600" cy="5171865"/>
          </a:xfrm>
        </p:spPr>
        <p:txBody>
          <a:bodyPr>
            <a:noAutofit/>
          </a:bodyPr>
          <a:lstStyle/>
          <a:p>
            <a:pPr marL="0" indent="0">
              <a:buNone/>
            </a:pPr>
            <a:r>
              <a:rPr lang="pt-BR" dirty="0">
                <a:solidFill>
                  <a:srgbClr val="FFFFFF"/>
                </a:solidFill>
                <a:latin typeface="Fredoka" pitchFamily="2" charset="-79"/>
                <a:cs typeface="Fredoka" pitchFamily="2" charset="-79"/>
              </a:rPr>
              <a:t>Um endereço IP identifica um local, dentro de uma rede. </a:t>
            </a:r>
          </a:p>
          <a:p>
            <a:pPr marL="0" indent="0">
              <a:buNone/>
            </a:pPr>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pPr marL="0" indent="0">
              <a:buNone/>
            </a:pPr>
            <a:r>
              <a:rPr lang="pt-BR" dirty="0">
                <a:solidFill>
                  <a:srgbClr val="FFFFFF"/>
                </a:solidFill>
                <a:latin typeface="Fredoka" pitchFamily="2" charset="-79"/>
                <a:cs typeface="Fredoka" pitchFamily="2" charset="-79"/>
              </a:rPr>
              <a:t>Existem dois tipos os endereços IP:</a:t>
            </a:r>
          </a:p>
          <a:p>
            <a:pPr marL="0" indent="0">
              <a:buNone/>
            </a:pPr>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IPv4 </a:t>
            </a: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IPv6</a:t>
            </a:r>
          </a:p>
        </p:txBody>
      </p:sp>
    </p:spTree>
    <p:extLst>
      <p:ext uri="{BB962C8B-B14F-4D97-AF65-F5344CB8AC3E}">
        <p14:creationId xmlns:p14="http://schemas.microsoft.com/office/powerpoint/2010/main" val="4694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0" name="Picture 24">
            <a:extLst>
              <a:ext uri="{FF2B5EF4-FFF2-40B4-BE49-F238E27FC236}">
                <a16:creationId xmlns:a16="http://schemas.microsoft.com/office/drawing/2014/main" id="{F60A5835-883A-93D2-292F-EBE040739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346" y="384053"/>
            <a:ext cx="6746426"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B9B67A7D-DFFF-81FB-0264-79C225228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181" y="0"/>
            <a:ext cx="72596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2">
            <a:extLst>
              <a:ext uri="{FF2B5EF4-FFF2-40B4-BE49-F238E27FC236}">
                <a16:creationId xmlns:a16="http://schemas.microsoft.com/office/drawing/2014/main" id="{E5AFDC5F-36DE-4350-32EB-167BF5B60ADF}"/>
              </a:ext>
            </a:extLst>
          </p:cNvPr>
          <p:cNvGraphicFramePr>
            <a:graphicFrameLocks noGrp="1"/>
          </p:cNvGraphicFramePr>
          <p:nvPr>
            <p:extLst>
              <p:ext uri="{D42A27DB-BD31-4B8C-83A1-F6EECF244321}">
                <p14:modId xmlns:p14="http://schemas.microsoft.com/office/powerpoint/2010/main" val="4203412157"/>
              </p:ext>
            </p:extLst>
          </p:nvPr>
        </p:nvGraphicFramePr>
        <p:xfrm>
          <a:off x="9909116" y="4345629"/>
          <a:ext cx="2164413" cy="965199"/>
        </p:xfrm>
        <a:graphic>
          <a:graphicData uri="http://schemas.openxmlformats.org/drawingml/2006/table">
            <a:tbl>
              <a:tblPr firstRow="1" bandRow="1">
                <a:tableStyleId>{5C22544A-7EE6-4342-B048-85BDC9FD1C3A}</a:tableStyleId>
              </a:tblPr>
              <a:tblGrid>
                <a:gridCol w="1265348">
                  <a:extLst>
                    <a:ext uri="{9D8B030D-6E8A-4147-A177-3AD203B41FA5}">
                      <a16:colId xmlns:a16="http://schemas.microsoft.com/office/drawing/2014/main" val="729133140"/>
                    </a:ext>
                  </a:extLst>
                </a:gridCol>
                <a:gridCol w="899065">
                  <a:extLst>
                    <a:ext uri="{9D8B030D-6E8A-4147-A177-3AD203B41FA5}">
                      <a16:colId xmlns:a16="http://schemas.microsoft.com/office/drawing/2014/main" val="192473924"/>
                    </a:ext>
                  </a:extLst>
                </a:gridCol>
              </a:tblGrid>
              <a:tr h="321733">
                <a:tc>
                  <a:txBody>
                    <a:bodyPr/>
                    <a:lstStyle/>
                    <a:p>
                      <a:pPr algn="ctr"/>
                      <a:r>
                        <a:rPr lang="pt-BR" sz="1400" dirty="0">
                          <a:solidFill>
                            <a:srgbClr val="FFFFFF"/>
                          </a:solidFill>
                        </a:rPr>
                        <a:t>Destino</a:t>
                      </a:r>
                    </a:p>
                  </a:txBody>
                  <a:tcPr/>
                </a:tc>
                <a:tc>
                  <a:txBody>
                    <a:bodyPr/>
                    <a:lstStyle/>
                    <a:p>
                      <a:pPr algn="ctr"/>
                      <a:r>
                        <a:rPr lang="pt-BR" sz="1400" dirty="0">
                          <a:solidFill>
                            <a:srgbClr val="FFFFFF"/>
                          </a:solidFill>
                        </a:rPr>
                        <a:t>Alvo</a:t>
                      </a:r>
                    </a:p>
                  </a:txBody>
                  <a:tcPr/>
                </a:tc>
                <a:extLst>
                  <a:ext uri="{0D108BD9-81ED-4DB2-BD59-A6C34878D82A}">
                    <a16:rowId xmlns:a16="http://schemas.microsoft.com/office/drawing/2014/main" val="3883481794"/>
                  </a:ext>
                </a:extLst>
              </a:tr>
              <a:tr h="321733">
                <a:tc>
                  <a:txBody>
                    <a:bodyPr/>
                    <a:lstStyle/>
                    <a:p>
                      <a:pPr algn="ctr"/>
                      <a:r>
                        <a:rPr lang="pt-BR" sz="1400" dirty="0"/>
                        <a:t>10.0.0.0/16</a:t>
                      </a:r>
                    </a:p>
                  </a:txBody>
                  <a:tcPr/>
                </a:tc>
                <a:tc>
                  <a:txBody>
                    <a:bodyPr/>
                    <a:lstStyle/>
                    <a:p>
                      <a:pPr algn="ctr"/>
                      <a:r>
                        <a:rPr lang="pt-BR" sz="1400" dirty="0"/>
                        <a:t>local</a:t>
                      </a:r>
                    </a:p>
                  </a:txBody>
                  <a:tcPr/>
                </a:tc>
                <a:extLst>
                  <a:ext uri="{0D108BD9-81ED-4DB2-BD59-A6C34878D82A}">
                    <a16:rowId xmlns:a16="http://schemas.microsoft.com/office/drawing/2014/main" val="177357863"/>
                  </a:ext>
                </a:extLst>
              </a:tr>
              <a:tr h="321733">
                <a:tc>
                  <a:txBody>
                    <a:bodyPr/>
                    <a:lstStyle/>
                    <a:p>
                      <a:pPr algn="ctr"/>
                      <a:r>
                        <a:rPr lang="pt-BR" sz="1400" dirty="0"/>
                        <a:t>0.0.0.0/0</a:t>
                      </a:r>
                    </a:p>
                  </a:txBody>
                  <a:tcPr/>
                </a:tc>
                <a:tc>
                  <a:txBody>
                    <a:bodyPr/>
                    <a:lstStyle/>
                    <a:p>
                      <a:pPr algn="ctr"/>
                      <a:r>
                        <a:rPr lang="pt-BR" sz="1400" dirty="0"/>
                        <a:t>nat-gw-id</a:t>
                      </a:r>
                    </a:p>
                  </a:txBody>
                  <a:tcPr/>
                </a:tc>
                <a:extLst>
                  <a:ext uri="{0D108BD9-81ED-4DB2-BD59-A6C34878D82A}">
                    <a16:rowId xmlns:a16="http://schemas.microsoft.com/office/drawing/2014/main" val="3099877210"/>
                  </a:ext>
                </a:extLst>
              </a:tr>
            </a:tbl>
          </a:graphicData>
        </a:graphic>
      </p:graphicFrame>
      <p:graphicFrame>
        <p:nvGraphicFramePr>
          <p:cNvPr id="7" name="Tabela 4">
            <a:extLst>
              <a:ext uri="{FF2B5EF4-FFF2-40B4-BE49-F238E27FC236}">
                <a16:creationId xmlns:a16="http://schemas.microsoft.com/office/drawing/2014/main" id="{CBABDB8C-6D13-DDA7-51B5-97BC3277845B}"/>
              </a:ext>
            </a:extLst>
          </p:cNvPr>
          <p:cNvGraphicFramePr>
            <a:graphicFrameLocks noGrp="1"/>
          </p:cNvGraphicFramePr>
          <p:nvPr>
            <p:extLst>
              <p:ext uri="{D42A27DB-BD31-4B8C-83A1-F6EECF244321}">
                <p14:modId xmlns:p14="http://schemas.microsoft.com/office/powerpoint/2010/main" val="2360877871"/>
              </p:ext>
            </p:extLst>
          </p:nvPr>
        </p:nvGraphicFramePr>
        <p:xfrm>
          <a:off x="9892801" y="2685293"/>
          <a:ext cx="2164414" cy="914400"/>
        </p:xfrm>
        <a:graphic>
          <a:graphicData uri="http://schemas.openxmlformats.org/drawingml/2006/table">
            <a:tbl>
              <a:tblPr firstRow="1" bandRow="1">
                <a:tableStyleId>{5C22544A-7EE6-4342-B048-85BDC9FD1C3A}</a:tableStyleId>
              </a:tblPr>
              <a:tblGrid>
                <a:gridCol w="1082207">
                  <a:extLst>
                    <a:ext uri="{9D8B030D-6E8A-4147-A177-3AD203B41FA5}">
                      <a16:colId xmlns:a16="http://schemas.microsoft.com/office/drawing/2014/main" val="3464370505"/>
                    </a:ext>
                  </a:extLst>
                </a:gridCol>
                <a:gridCol w="1082207">
                  <a:extLst>
                    <a:ext uri="{9D8B030D-6E8A-4147-A177-3AD203B41FA5}">
                      <a16:colId xmlns:a16="http://schemas.microsoft.com/office/drawing/2014/main" val="1727718838"/>
                    </a:ext>
                  </a:extLst>
                </a:gridCol>
              </a:tblGrid>
              <a:tr h="255069">
                <a:tc>
                  <a:txBody>
                    <a:bodyPr/>
                    <a:lstStyle/>
                    <a:p>
                      <a:pPr algn="ctr"/>
                      <a:r>
                        <a:rPr lang="pt-BR" sz="1400" dirty="0">
                          <a:solidFill>
                            <a:srgbClr val="FFFFFF"/>
                          </a:solidFill>
                        </a:rPr>
                        <a:t>Destino</a:t>
                      </a:r>
                    </a:p>
                  </a:txBody>
                  <a:tcPr>
                    <a:solidFill>
                      <a:schemeClr val="accent6"/>
                    </a:solidFill>
                  </a:tcPr>
                </a:tc>
                <a:tc>
                  <a:txBody>
                    <a:bodyPr/>
                    <a:lstStyle/>
                    <a:p>
                      <a:pPr algn="ctr"/>
                      <a:r>
                        <a:rPr lang="pt-BR" sz="1400" dirty="0">
                          <a:solidFill>
                            <a:srgbClr val="FFFFFF"/>
                          </a:solidFill>
                        </a:rPr>
                        <a:t>Alvo</a:t>
                      </a:r>
                    </a:p>
                  </a:txBody>
                  <a:tcPr>
                    <a:solidFill>
                      <a:schemeClr val="accent6"/>
                    </a:solidFill>
                  </a:tcPr>
                </a:tc>
                <a:extLst>
                  <a:ext uri="{0D108BD9-81ED-4DB2-BD59-A6C34878D82A}">
                    <a16:rowId xmlns:a16="http://schemas.microsoft.com/office/drawing/2014/main" val="3912253813"/>
                  </a:ext>
                </a:extLst>
              </a:tr>
              <a:tr h="255069">
                <a:tc>
                  <a:txBody>
                    <a:bodyPr/>
                    <a:lstStyle/>
                    <a:p>
                      <a:pPr algn="ctr"/>
                      <a:r>
                        <a:rPr lang="pt-BR" sz="1400" dirty="0"/>
                        <a:t>10.0.0.0/16</a:t>
                      </a:r>
                    </a:p>
                  </a:txBody>
                  <a:tcPr>
                    <a:solidFill>
                      <a:schemeClr val="accent6">
                        <a:lumMod val="20000"/>
                        <a:lumOff val="80000"/>
                      </a:schemeClr>
                    </a:solidFill>
                  </a:tcPr>
                </a:tc>
                <a:tc>
                  <a:txBody>
                    <a:bodyPr/>
                    <a:lstStyle/>
                    <a:p>
                      <a:pPr algn="ctr"/>
                      <a:r>
                        <a:rPr lang="pt-BR" sz="1400" dirty="0"/>
                        <a:t>local</a:t>
                      </a:r>
                    </a:p>
                  </a:txBody>
                  <a:tcPr>
                    <a:solidFill>
                      <a:schemeClr val="accent6">
                        <a:lumMod val="20000"/>
                        <a:lumOff val="80000"/>
                      </a:schemeClr>
                    </a:solidFill>
                  </a:tcPr>
                </a:tc>
                <a:extLst>
                  <a:ext uri="{0D108BD9-81ED-4DB2-BD59-A6C34878D82A}">
                    <a16:rowId xmlns:a16="http://schemas.microsoft.com/office/drawing/2014/main" val="3973674716"/>
                  </a:ext>
                </a:extLst>
              </a:tr>
              <a:tr h="0">
                <a:tc>
                  <a:txBody>
                    <a:bodyPr/>
                    <a:lstStyle/>
                    <a:p>
                      <a:pPr algn="ctr"/>
                      <a:r>
                        <a:rPr lang="pt-BR" sz="1400" dirty="0"/>
                        <a:t>0.0.0.0/0</a:t>
                      </a:r>
                    </a:p>
                  </a:txBody>
                  <a:tcPr>
                    <a:solidFill>
                      <a:schemeClr val="accent6">
                        <a:lumMod val="20000"/>
                        <a:lumOff val="80000"/>
                      </a:schemeClr>
                    </a:solidFill>
                  </a:tcPr>
                </a:tc>
                <a:tc>
                  <a:txBody>
                    <a:bodyPr/>
                    <a:lstStyle/>
                    <a:p>
                      <a:pPr algn="ctr"/>
                      <a:r>
                        <a:rPr lang="pt-BR" sz="1400" dirty="0"/>
                        <a:t>Igw=id</a:t>
                      </a:r>
                    </a:p>
                  </a:txBody>
                  <a:tcPr>
                    <a:solidFill>
                      <a:schemeClr val="accent6">
                        <a:lumMod val="20000"/>
                        <a:lumOff val="80000"/>
                      </a:schemeClr>
                    </a:solidFill>
                  </a:tcPr>
                </a:tc>
                <a:extLst>
                  <a:ext uri="{0D108BD9-81ED-4DB2-BD59-A6C34878D82A}">
                    <a16:rowId xmlns:a16="http://schemas.microsoft.com/office/drawing/2014/main" val="1587061184"/>
                  </a:ext>
                </a:extLst>
              </a:tr>
            </a:tbl>
          </a:graphicData>
        </a:graphic>
      </p:graphicFrame>
      <p:sp>
        <p:nvSpPr>
          <p:cNvPr id="8" name="CaixaDeTexto 7">
            <a:extLst>
              <a:ext uri="{FF2B5EF4-FFF2-40B4-BE49-F238E27FC236}">
                <a16:creationId xmlns:a16="http://schemas.microsoft.com/office/drawing/2014/main" id="{1110B218-A5D5-42FD-76CB-376319B880C8}"/>
              </a:ext>
            </a:extLst>
          </p:cNvPr>
          <p:cNvSpPr txBox="1"/>
          <p:nvPr/>
        </p:nvSpPr>
        <p:spPr>
          <a:xfrm>
            <a:off x="10117639" y="3703754"/>
            <a:ext cx="1803400" cy="584775"/>
          </a:xfrm>
          <a:prstGeom prst="rect">
            <a:avLst/>
          </a:prstGeom>
          <a:noFill/>
        </p:spPr>
        <p:txBody>
          <a:bodyPr wrap="square" rtlCol="0">
            <a:spAutoFit/>
          </a:bodyPr>
          <a:lstStyle/>
          <a:p>
            <a:pPr algn="ctr"/>
            <a:r>
              <a:rPr lang="pt-BR" sz="1600" dirty="0">
                <a:solidFill>
                  <a:srgbClr val="0070C0"/>
                </a:solidFill>
                <a:latin typeface="Fredoka" pitchFamily="2" charset="-79"/>
                <a:cs typeface="Fredoka" pitchFamily="2" charset="-79"/>
              </a:rPr>
              <a:t>Tabela de rotas subnet privada</a:t>
            </a:r>
          </a:p>
        </p:txBody>
      </p:sp>
      <p:sp>
        <p:nvSpPr>
          <p:cNvPr id="9" name="CaixaDeTexto 8">
            <a:extLst>
              <a:ext uri="{FF2B5EF4-FFF2-40B4-BE49-F238E27FC236}">
                <a16:creationId xmlns:a16="http://schemas.microsoft.com/office/drawing/2014/main" id="{F32B2FCC-26C0-449C-86EB-189C57B1873F}"/>
              </a:ext>
            </a:extLst>
          </p:cNvPr>
          <p:cNvSpPr txBox="1"/>
          <p:nvPr/>
        </p:nvSpPr>
        <p:spPr>
          <a:xfrm>
            <a:off x="10079420" y="2019712"/>
            <a:ext cx="1791173" cy="584775"/>
          </a:xfrm>
          <a:prstGeom prst="rect">
            <a:avLst/>
          </a:prstGeom>
          <a:noFill/>
        </p:spPr>
        <p:txBody>
          <a:bodyPr wrap="square" rtlCol="0">
            <a:spAutoFit/>
          </a:bodyPr>
          <a:lstStyle/>
          <a:p>
            <a:pPr algn="ctr"/>
            <a:r>
              <a:rPr lang="pt-BR" sz="1600" dirty="0">
                <a:solidFill>
                  <a:schemeClr val="accent6"/>
                </a:solidFill>
                <a:latin typeface="Fredoka" pitchFamily="2" charset="-79"/>
                <a:cs typeface="Fredoka" pitchFamily="2" charset="-79"/>
              </a:rPr>
              <a:t>Tabela de rotas subnet pública</a:t>
            </a:r>
          </a:p>
        </p:txBody>
      </p:sp>
      <p:pic>
        <p:nvPicPr>
          <p:cNvPr id="10" name="Picture 2">
            <a:extLst>
              <a:ext uri="{FF2B5EF4-FFF2-40B4-BE49-F238E27FC236}">
                <a16:creationId xmlns:a16="http://schemas.microsoft.com/office/drawing/2014/main" id="{80656730-9A69-64D5-AD55-F6CA91C75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604" y="750084"/>
            <a:ext cx="12446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2131F338-F028-6D48-D368-F5FB34A2D8F1}"/>
              </a:ext>
            </a:extLst>
          </p:cNvPr>
          <p:cNvPicPr>
            <a:picLocks noChangeAspect="1" noChangeArrowheads="1"/>
          </p:cNvPicPr>
          <p:nvPr/>
        </p:nvPicPr>
        <p:blipFill>
          <a:blip r:embed="rId5"/>
          <a:srcRect/>
          <a:stretch/>
        </p:blipFill>
        <p:spPr bwMode="auto">
          <a:xfrm>
            <a:off x="592373" y="2488466"/>
            <a:ext cx="1075672" cy="1075672"/>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D0DC29D6-66C7-4803-219D-56A0E34BD806}"/>
              </a:ext>
            </a:extLst>
          </p:cNvPr>
          <p:cNvSpPr txBox="1"/>
          <p:nvPr/>
        </p:nvSpPr>
        <p:spPr>
          <a:xfrm>
            <a:off x="660392" y="3564138"/>
            <a:ext cx="107567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Internet</a:t>
            </a:r>
            <a:endParaRPr lang="pt-BR" dirty="0"/>
          </a:p>
        </p:txBody>
      </p:sp>
      <p:sp>
        <p:nvSpPr>
          <p:cNvPr id="44" name="Retângulo 43">
            <a:extLst>
              <a:ext uri="{FF2B5EF4-FFF2-40B4-BE49-F238E27FC236}">
                <a16:creationId xmlns:a16="http://schemas.microsoft.com/office/drawing/2014/main" id="{87114DFF-3687-5156-513D-13CC1B3306F4}"/>
              </a:ext>
            </a:extLst>
          </p:cNvPr>
          <p:cNvSpPr/>
          <p:nvPr/>
        </p:nvSpPr>
        <p:spPr>
          <a:xfrm>
            <a:off x="3438313" y="1336835"/>
            <a:ext cx="5539431" cy="3923783"/>
          </a:xfrm>
          <a:prstGeom prst="rect">
            <a:avLst/>
          </a:prstGeom>
          <a:noFill/>
          <a:ln>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5" name="Picture 2">
            <a:extLst>
              <a:ext uri="{FF2B5EF4-FFF2-40B4-BE49-F238E27FC236}">
                <a16:creationId xmlns:a16="http://schemas.microsoft.com/office/drawing/2014/main" id="{FCD85904-2488-4704-0A3B-2F4849F16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016" y="124928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6" name="CaixaDeTexto 45">
            <a:extLst>
              <a:ext uri="{FF2B5EF4-FFF2-40B4-BE49-F238E27FC236}">
                <a16:creationId xmlns:a16="http://schemas.microsoft.com/office/drawing/2014/main" id="{0AABE9A3-628B-DBB6-CC04-821311B7C8AF}"/>
              </a:ext>
            </a:extLst>
          </p:cNvPr>
          <p:cNvSpPr txBox="1"/>
          <p:nvPr/>
        </p:nvSpPr>
        <p:spPr>
          <a:xfrm>
            <a:off x="3961842" y="1424618"/>
            <a:ext cx="823753"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sp>
        <p:nvSpPr>
          <p:cNvPr id="47" name="Retângulo 46">
            <a:extLst>
              <a:ext uri="{FF2B5EF4-FFF2-40B4-BE49-F238E27FC236}">
                <a16:creationId xmlns:a16="http://schemas.microsoft.com/office/drawing/2014/main" id="{83CF540C-6000-A532-3E91-0F9A942CC518}"/>
              </a:ext>
            </a:extLst>
          </p:cNvPr>
          <p:cNvSpPr/>
          <p:nvPr/>
        </p:nvSpPr>
        <p:spPr>
          <a:xfrm>
            <a:off x="4785594" y="750084"/>
            <a:ext cx="3974369" cy="5170215"/>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17" name="CaixaDeTexto 9216">
            <a:extLst>
              <a:ext uri="{FF2B5EF4-FFF2-40B4-BE49-F238E27FC236}">
                <a16:creationId xmlns:a16="http://schemas.microsoft.com/office/drawing/2014/main" id="{DEB9F782-C51E-F2CA-0B48-545D21F8B930}"/>
              </a:ext>
            </a:extLst>
          </p:cNvPr>
          <p:cNvSpPr txBox="1"/>
          <p:nvPr/>
        </p:nvSpPr>
        <p:spPr>
          <a:xfrm>
            <a:off x="3241947" y="565417"/>
            <a:ext cx="944137"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9219" name="CaixaDeTexto 9218">
            <a:extLst>
              <a:ext uri="{FF2B5EF4-FFF2-40B4-BE49-F238E27FC236}">
                <a16:creationId xmlns:a16="http://schemas.microsoft.com/office/drawing/2014/main" id="{7F7411D4-9DA3-CFAB-0C12-27F906C64F4C}"/>
              </a:ext>
            </a:extLst>
          </p:cNvPr>
          <p:cNvSpPr txBox="1"/>
          <p:nvPr/>
        </p:nvSpPr>
        <p:spPr>
          <a:xfrm>
            <a:off x="2913189" y="106624"/>
            <a:ext cx="1460529" cy="369332"/>
          </a:xfrm>
          <a:prstGeom prst="rect">
            <a:avLst/>
          </a:prstGeom>
          <a:noFill/>
        </p:spPr>
        <p:txBody>
          <a:bodyPr wrap="square">
            <a:spAutoFit/>
          </a:bodyPr>
          <a:lstStyle/>
          <a:p>
            <a:r>
              <a:rPr lang="pt-BR" sz="1800" dirty="0">
                <a:solidFill>
                  <a:srgbClr val="FF2F92"/>
                </a:solidFill>
                <a:latin typeface="Fredoka" pitchFamily="2" charset="-79"/>
                <a:cs typeface="Fredoka" pitchFamily="2" charset="-79"/>
              </a:rPr>
              <a:t>Conta AWS</a:t>
            </a:r>
            <a:endParaRPr lang="pt-BR" dirty="0">
              <a:solidFill>
                <a:srgbClr val="FF2F92"/>
              </a:solidFill>
            </a:endParaRPr>
          </a:p>
        </p:txBody>
      </p:sp>
      <p:sp>
        <p:nvSpPr>
          <p:cNvPr id="9221" name="CaixaDeTexto 9220">
            <a:extLst>
              <a:ext uri="{FF2B5EF4-FFF2-40B4-BE49-F238E27FC236}">
                <a16:creationId xmlns:a16="http://schemas.microsoft.com/office/drawing/2014/main" id="{A4F91B82-18A0-1CC2-AF4A-D6037FE336EC}"/>
              </a:ext>
            </a:extLst>
          </p:cNvPr>
          <p:cNvSpPr txBox="1"/>
          <p:nvPr/>
        </p:nvSpPr>
        <p:spPr>
          <a:xfrm>
            <a:off x="5044690" y="821194"/>
            <a:ext cx="3376355" cy="338554"/>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disponibilidade</a:t>
            </a:r>
            <a:endParaRPr lang="pt-BR" sz="1600" dirty="0">
              <a:solidFill>
                <a:schemeClr val="accent5"/>
              </a:solidFill>
            </a:endParaRPr>
          </a:p>
        </p:txBody>
      </p:sp>
      <p:grpSp>
        <p:nvGrpSpPr>
          <p:cNvPr id="14" name="Agrupar 13">
            <a:extLst>
              <a:ext uri="{FF2B5EF4-FFF2-40B4-BE49-F238E27FC236}">
                <a16:creationId xmlns:a16="http://schemas.microsoft.com/office/drawing/2014/main" id="{82981969-6900-0741-7294-2E8C1E9412AE}"/>
              </a:ext>
            </a:extLst>
          </p:cNvPr>
          <p:cNvGrpSpPr/>
          <p:nvPr/>
        </p:nvGrpSpPr>
        <p:grpSpPr>
          <a:xfrm>
            <a:off x="3072284" y="2653196"/>
            <a:ext cx="789578" cy="1249634"/>
            <a:chOff x="3072284" y="2653196"/>
            <a:chExt cx="789578" cy="1249634"/>
          </a:xfrm>
        </p:grpSpPr>
        <p:sp>
          <p:nvSpPr>
            <p:cNvPr id="9231" name="Oval 9230">
              <a:extLst>
                <a:ext uri="{FF2B5EF4-FFF2-40B4-BE49-F238E27FC236}">
                  <a16:creationId xmlns:a16="http://schemas.microsoft.com/office/drawing/2014/main" id="{EF08A930-8949-3E05-F342-ED2A13F96C2C}"/>
                </a:ext>
              </a:extLst>
            </p:cNvPr>
            <p:cNvSpPr/>
            <p:nvPr/>
          </p:nvSpPr>
          <p:spPr>
            <a:xfrm>
              <a:off x="3101035" y="2720576"/>
              <a:ext cx="670198" cy="5850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244" name="Picture 28">
              <a:extLst>
                <a:ext uri="{FF2B5EF4-FFF2-40B4-BE49-F238E27FC236}">
                  <a16:creationId xmlns:a16="http://schemas.microsoft.com/office/drawing/2014/main" id="{897628B1-33EE-AAA2-62CA-720BCC877D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0191" y="265319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233" name="CaixaDeTexto 9232">
              <a:extLst>
                <a:ext uri="{FF2B5EF4-FFF2-40B4-BE49-F238E27FC236}">
                  <a16:creationId xmlns:a16="http://schemas.microsoft.com/office/drawing/2014/main" id="{A2390135-15A3-0F81-D53C-FDBB74A68FC0}"/>
                </a:ext>
              </a:extLst>
            </p:cNvPr>
            <p:cNvSpPr txBox="1"/>
            <p:nvPr/>
          </p:nvSpPr>
          <p:spPr>
            <a:xfrm>
              <a:off x="3072284" y="3302666"/>
              <a:ext cx="789578" cy="600164"/>
            </a:xfrm>
            <a:prstGeom prst="rect">
              <a:avLst/>
            </a:prstGeom>
            <a:solidFill>
              <a:schemeClr val="bg1"/>
            </a:solidFill>
          </p:spPr>
          <p:txBody>
            <a:bodyPr wrap="square">
              <a:spAutoFit/>
            </a:bodyPr>
            <a:lstStyle/>
            <a:p>
              <a:pPr algn="ctr"/>
              <a:r>
                <a:rPr lang="pt-BR" sz="1100" dirty="0">
                  <a:solidFill>
                    <a:srgbClr val="FFFFFF"/>
                  </a:solidFill>
                  <a:latin typeface="Fredoka" pitchFamily="2" charset="-79"/>
                  <a:cs typeface="Fredoka" pitchFamily="2" charset="-79"/>
                </a:rPr>
                <a:t>Internet Gateway</a:t>
              </a:r>
              <a:br>
                <a:rPr lang="pt-BR" sz="1100" dirty="0">
                  <a:solidFill>
                    <a:srgbClr val="FFFFFF"/>
                  </a:solidFill>
                  <a:latin typeface="Fredoka" pitchFamily="2" charset="-79"/>
                  <a:cs typeface="Fredoka" pitchFamily="2" charset="-79"/>
                </a:rPr>
              </a:br>
              <a:r>
                <a:rPr lang="pt-BR" sz="1100" dirty="0">
                  <a:solidFill>
                    <a:srgbClr val="FFFFFF"/>
                  </a:solidFill>
                  <a:latin typeface="Fredoka" pitchFamily="2" charset="-79"/>
                  <a:cs typeface="Fredoka" pitchFamily="2" charset="-79"/>
                </a:rPr>
                <a:t>(IGW)</a:t>
              </a:r>
              <a:endParaRPr lang="pt-BR" sz="1100" dirty="0"/>
            </a:p>
          </p:txBody>
        </p:sp>
      </p:grpSp>
      <p:cxnSp>
        <p:nvCxnSpPr>
          <p:cNvPr id="9235" name="Conector de Seta Reta 9234">
            <a:extLst>
              <a:ext uri="{FF2B5EF4-FFF2-40B4-BE49-F238E27FC236}">
                <a16:creationId xmlns:a16="http://schemas.microsoft.com/office/drawing/2014/main" id="{82B3ED9D-27CD-75C1-F48B-8AF2D6ED8BBB}"/>
              </a:ext>
            </a:extLst>
          </p:cNvPr>
          <p:cNvCxnSpPr>
            <a:cxnSpLocks/>
          </p:cNvCxnSpPr>
          <p:nvPr/>
        </p:nvCxnSpPr>
        <p:spPr>
          <a:xfrm flipH="1">
            <a:off x="1736064" y="3040858"/>
            <a:ext cx="1336220"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080" name="Picture 8">
            <a:extLst>
              <a:ext uri="{FF2B5EF4-FFF2-40B4-BE49-F238E27FC236}">
                <a16:creationId xmlns:a16="http://schemas.microsoft.com/office/drawing/2014/main" id="{EEB3ED99-1EFD-B378-A2B9-DD04070BBF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1775" y="1336835"/>
            <a:ext cx="39497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FEF2756-5CF3-CA19-9521-114DC4BAD2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1775" y="3172433"/>
            <a:ext cx="3949700" cy="2044700"/>
          </a:xfrm>
          <a:prstGeom prst="rect">
            <a:avLst/>
          </a:prstGeom>
          <a:noFill/>
          <a:extLst>
            <a:ext uri="{909E8E84-426E-40DD-AFC4-6F175D3DCCD1}">
              <a14:hiddenFill xmlns:a14="http://schemas.microsoft.com/office/drawing/2010/main">
                <a:solidFill>
                  <a:srgbClr val="FFFFFF"/>
                </a:solidFill>
              </a14:hiddenFill>
            </a:ext>
          </a:extLst>
        </p:spPr>
      </p:pic>
      <p:sp>
        <p:nvSpPr>
          <p:cNvPr id="61" name="CaixaDeTexto 60">
            <a:extLst>
              <a:ext uri="{FF2B5EF4-FFF2-40B4-BE49-F238E27FC236}">
                <a16:creationId xmlns:a16="http://schemas.microsoft.com/office/drawing/2014/main" id="{9E9C7F8F-28F2-FDA9-7013-BBDAB565CF29}"/>
              </a:ext>
            </a:extLst>
          </p:cNvPr>
          <p:cNvSpPr txBox="1"/>
          <p:nvPr/>
        </p:nvSpPr>
        <p:spPr>
          <a:xfrm>
            <a:off x="7572455" y="1429853"/>
            <a:ext cx="999791" cy="523220"/>
          </a:xfrm>
          <a:prstGeom prst="rect">
            <a:avLst/>
          </a:prstGeom>
          <a:noFill/>
        </p:spPr>
        <p:txBody>
          <a:bodyPr wrap="square">
            <a:spAutoFit/>
          </a:bodyPr>
          <a:lstStyle/>
          <a:p>
            <a:r>
              <a:rPr lang="pt-BR" sz="1400" dirty="0">
                <a:solidFill>
                  <a:schemeClr val="accent6"/>
                </a:solidFill>
                <a:latin typeface="Fredoka" pitchFamily="2" charset="-79"/>
                <a:cs typeface="Fredoka" pitchFamily="2" charset="-79"/>
              </a:rPr>
              <a:t>Sub-rede </a:t>
            </a:r>
            <a:br>
              <a:rPr lang="pt-BR" sz="1400" dirty="0">
                <a:solidFill>
                  <a:schemeClr val="accent6"/>
                </a:solidFill>
                <a:latin typeface="Fredoka" pitchFamily="2" charset="-79"/>
                <a:cs typeface="Fredoka" pitchFamily="2" charset="-79"/>
              </a:rPr>
            </a:br>
            <a:r>
              <a:rPr lang="pt-BR" sz="1400" dirty="0">
                <a:solidFill>
                  <a:schemeClr val="accent6"/>
                </a:solidFill>
                <a:latin typeface="Fredoka" pitchFamily="2" charset="-79"/>
                <a:cs typeface="Fredoka" pitchFamily="2" charset="-79"/>
              </a:rPr>
              <a:t>pública</a:t>
            </a:r>
            <a:endParaRPr lang="pt-BR" sz="1400" dirty="0">
              <a:solidFill>
                <a:schemeClr val="accent6"/>
              </a:solidFill>
            </a:endParaRPr>
          </a:p>
        </p:txBody>
      </p:sp>
      <p:sp>
        <p:nvSpPr>
          <p:cNvPr id="63" name="CaixaDeTexto 62">
            <a:extLst>
              <a:ext uri="{FF2B5EF4-FFF2-40B4-BE49-F238E27FC236}">
                <a16:creationId xmlns:a16="http://schemas.microsoft.com/office/drawing/2014/main" id="{A398238D-3B9C-D976-3209-7BE1E29033D4}"/>
              </a:ext>
            </a:extLst>
          </p:cNvPr>
          <p:cNvSpPr txBox="1"/>
          <p:nvPr/>
        </p:nvSpPr>
        <p:spPr>
          <a:xfrm>
            <a:off x="7587253" y="3282622"/>
            <a:ext cx="1024615" cy="523220"/>
          </a:xfrm>
          <a:prstGeom prst="rect">
            <a:avLst/>
          </a:prstGeom>
          <a:noFill/>
        </p:spPr>
        <p:txBody>
          <a:bodyPr wrap="square">
            <a:spAutoFit/>
          </a:bodyPr>
          <a:lstStyle/>
          <a:p>
            <a:r>
              <a:rPr lang="pt-BR" sz="1400" dirty="0">
                <a:solidFill>
                  <a:srgbClr val="0070C0"/>
                </a:solidFill>
                <a:latin typeface="Fredoka" pitchFamily="2" charset="-79"/>
                <a:cs typeface="Fredoka" pitchFamily="2" charset="-79"/>
              </a:rPr>
              <a:t>Sub-rede</a:t>
            </a:r>
            <a:br>
              <a:rPr lang="pt-BR" sz="1400" dirty="0">
                <a:solidFill>
                  <a:srgbClr val="0070C0"/>
                </a:solidFill>
                <a:latin typeface="Fredoka" pitchFamily="2" charset="-79"/>
                <a:cs typeface="Fredoka" pitchFamily="2" charset="-79"/>
              </a:rPr>
            </a:br>
            <a:r>
              <a:rPr lang="pt-BR" sz="1400" dirty="0">
                <a:solidFill>
                  <a:srgbClr val="0070C0"/>
                </a:solidFill>
                <a:latin typeface="Fredoka" pitchFamily="2" charset="-79"/>
                <a:cs typeface="Fredoka" pitchFamily="2" charset="-79"/>
              </a:rPr>
              <a:t> privada</a:t>
            </a:r>
            <a:endParaRPr lang="pt-BR" sz="1400" dirty="0"/>
          </a:p>
        </p:txBody>
      </p:sp>
      <p:pic>
        <p:nvPicPr>
          <p:cNvPr id="3086" name="Picture 14">
            <a:extLst>
              <a:ext uri="{FF2B5EF4-FFF2-40B4-BE49-F238E27FC236}">
                <a16:creationId xmlns:a16="http://schemas.microsoft.com/office/drawing/2014/main" id="{03999EE9-D4C3-73C3-2268-27DF9567BC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2080" y="395397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2" name="CaixaDeTexto 51">
            <a:extLst>
              <a:ext uri="{FF2B5EF4-FFF2-40B4-BE49-F238E27FC236}">
                <a16:creationId xmlns:a16="http://schemas.microsoft.com/office/drawing/2014/main" id="{35342C60-A1DE-B428-A9F3-2E8A74BA8CEA}"/>
              </a:ext>
            </a:extLst>
          </p:cNvPr>
          <p:cNvSpPr txBox="1"/>
          <p:nvPr/>
        </p:nvSpPr>
        <p:spPr>
          <a:xfrm>
            <a:off x="5888679" y="4643815"/>
            <a:ext cx="1358698" cy="276999"/>
          </a:xfrm>
          <a:prstGeom prst="rect">
            <a:avLst/>
          </a:prstGeom>
          <a:noFill/>
        </p:spPr>
        <p:txBody>
          <a:bodyPr wrap="square">
            <a:spAutoFit/>
          </a:bodyPr>
          <a:lstStyle/>
          <a:p>
            <a:r>
              <a:rPr lang="pt-BR" sz="1200" dirty="0">
                <a:latin typeface="Fredoka" pitchFamily="2" charset="-79"/>
                <a:cs typeface="Fredoka" pitchFamily="2" charset="-79"/>
              </a:rPr>
              <a:t>Instância do EC2</a:t>
            </a:r>
            <a:endParaRPr lang="pt-BR" sz="1400" dirty="0"/>
          </a:p>
        </p:txBody>
      </p:sp>
      <p:pic>
        <p:nvPicPr>
          <p:cNvPr id="4" name="Picture 26">
            <a:extLst>
              <a:ext uri="{FF2B5EF4-FFF2-40B4-BE49-F238E27FC236}">
                <a16:creationId xmlns:a16="http://schemas.microsoft.com/office/drawing/2014/main" id="{E4BC8E80-1BF3-7B8F-54B0-640E8786B8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028" y="1955871"/>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227" name="CaixaDeTexto 9226">
            <a:extLst>
              <a:ext uri="{FF2B5EF4-FFF2-40B4-BE49-F238E27FC236}">
                <a16:creationId xmlns:a16="http://schemas.microsoft.com/office/drawing/2014/main" id="{31DB8DA3-43CF-7AF8-5D0F-18848AC2D82A}"/>
              </a:ext>
            </a:extLst>
          </p:cNvPr>
          <p:cNvSpPr txBox="1"/>
          <p:nvPr/>
        </p:nvSpPr>
        <p:spPr>
          <a:xfrm>
            <a:off x="5738574" y="2698071"/>
            <a:ext cx="1658908" cy="276999"/>
          </a:xfrm>
          <a:prstGeom prst="rect">
            <a:avLst/>
          </a:prstGeom>
          <a:noFill/>
        </p:spPr>
        <p:txBody>
          <a:bodyPr wrap="square">
            <a:spAutoFit/>
          </a:bodyPr>
          <a:lstStyle/>
          <a:p>
            <a:pPr algn="ctr"/>
            <a:r>
              <a:rPr lang="pt-BR" sz="1200" dirty="0">
                <a:latin typeface="Fredoka" pitchFamily="2" charset="-79"/>
                <a:cs typeface="Fredoka" pitchFamily="2" charset="-79"/>
              </a:rPr>
              <a:t>NAT Gateway</a:t>
            </a:r>
            <a:endParaRPr lang="pt-BR" sz="1400" dirty="0"/>
          </a:p>
        </p:txBody>
      </p:sp>
      <p:sp>
        <p:nvSpPr>
          <p:cNvPr id="5" name="CaixaDeTexto 4">
            <a:extLst>
              <a:ext uri="{FF2B5EF4-FFF2-40B4-BE49-F238E27FC236}">
                <a16:creationId xmlns:a16="http://schemas.microsoft.com/office/drawing/2014/main" id="{5D8E6FA9-B0E8-D1C9-8D60-3A6E3D09DDB9}"/>
              </a:ext>
            </a:extLst>
          </p:cNvPr>
          <p:cNvSpPr txBox="1"/>
          <p:nvPr/>
        </p:nvSpPr>
        <p:spPr>
          <a:xfrm>
            <a:off x="6803397" y="2076566"/>
            <a:ext cx="1845534" cy="461665"/>
          </a:xfrm>
          <a:prstGeom prst="rect">
            <a:avLst/>
          </a:prstGeom>
          <a:noFill/>
        </p:spPr>
        <p:txBody>
          <a:bodyPr wrap="square">
            <a:spAutoFit/>
          </a:bodyPr>
          <a:lstStyle/>
          <a:p>
            <a:pPr algn="ctr"/>
            <a:r>
              <a:rPr lang="pt-BR" sz="1200" dirty="0">
                <a:latin typeface="Fredoka" pitchFamily="2" charset="-79"/>
                <a:cs typeface="Fredoka" pitchFamily="2" charset="-79"/>
              </a:rPr>
              <a:t>IP elástico: </a:t>
            </a:r>
            <a:br>
              <a:rPr lang="pt-BR" sz="1200" dirty="0">
                <a:latin typeface="Fredoka" pitchFamily="2" charset="-79"/>
                <a:cs typeface="Fredoka" pitchFamily="2" charset="-79"/>
              </a:rPr>
            </a:br>
            <a:r>
              <a:rPr lang="pt-BR" sz="1200" dirty="0">
                <a:latin typeface="Fredoka" pitchFamily="2" charset="-79"/>
                <a:cs typeface="Fredoka" pitchFamily="2" charset="-79"/>
              </a:rPr>
              <a:t>203.0.133.15</a:t>
            </a:r>
            <a:endParaRPr lang="pt-BR" sz="1400" dirty="0"/>
          </a:p>
        </p:txBody>
      </p:sp>
      <p:sp>
        <p:nvSpPr>
          <p:cNvPr id="13" name="CaixaDeTexto 12">
            <a:extLst>
              <a:ext uri="{FF2B5EF4-FFF2-40B4-BE49-F238E27FC236}">
                <a16:creationId xmlns:a16="http://schemas.microsoft.com/office/drawing/2014/main" id="{1671F81A-8D82-FB26-D951-D7DEE0AEB9AB}"/>
              </a:ext>
            </a:extLst>
          </p:cNvPr>
          <p:cNvSpPr txBox="1"/>
          <p:nvPr/>
        </p:nvSpPr>
        <p:spPr>
          <a:xfrm>
            <a:off x="6735378" y="3937207"/>
            <a:ext cx="1845534" cy="461665"/>
          </a:xfrm>
          <a:prstGeom prst="rect">
            <a:avLst/>
          </a:prstGeom>
          <a:noFill/>
        </p:spPr>
        <p:txBody>
          <a:bodyPr wrap="square">
            <a:spAutoFit/>
          </a:bodyPr>
          <a:lstStyle/>
          <a:p>
            <a:pPr algn="ctr"/>
            <a:r>
              <a:rPr lang="pt-BR" sz="1200" dirty="0">
                <a:latin typeface="Fredoka" pitchFamily="2" charset="-79"/>
                <a:cs typeface="Fredoka" pitchFamily="2" charset="-79"/>
              </a:rPr>
              <a:t>IP privado: </a:t>
            </a:r>
            <a:br>
              <a:rPr lang="pt-BR" sz="1200" dirty="0">
                <a:latin typeface="Fredoka" pitchFamily="2" charset="-79"/>
                <a:cs typeface="Fredoka" pitchFamily="2" charset="-79"/>
              </a:rPr>
            </a:br>
            <a:r>
              <a:rPr lang="pt-BR" sz="1200" dirty="0">
                <a:latin typeface="Fredoka" pitchFamily="2" charset="-79"/>
                <a:cs typeface="Fredoka" pitchFamily="2" charset="-79"/>
              </a:rPr>
              <a:t>172.31.32.75</a:t>
            </a:r>
            <a:endParaRPr lang="pt-BR" sz="1400" dirty="0"/>
          </a:p>
        </p:txBody>
      </p:sp>
      <p:cxnSp>
        <p:nvCxnSpPr>
          <p:cNvPr id="17" name="Conector de Seta Reta 16">
            <a:extLst>
              <a:ext uri="{FF2B5EF4-FFF2-40B4-BE49-F238E27FC236}">
                <a16:creationId xmlns:a16="http://schemas.microsoft.com/office/drawing/2014/main" id="{72CA381C-3E90-B7D4-431E-08AF1B75D687}"/>
              </a:ext>
            </a:extLst>
          </p:cNvPr>
          <p:cNvCxnSpPr>
            <a:cxnSpLocks/>
          </p:cNvCxnSpPr>
          <p:nvPr/>
        </p:nvCxnSpPr>
        <p:spPr>
          <a:xfrm flipH="1">
            <a:off x="4155424" y="2307398"/>
            <a:ext cx="2024204" cy="0"/>
          </a:xfrm>
          <a:prstGeom prst="straightConnector1">
            <a:avLst/>
          </a:prstGeom>
          <a:ln w="571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7E933E6C-A219-35EC-74E7-8D53E7CD1FB5}"/>
              </a:ext>
            </a:extLst>
          </p:cNvPr>
          <p:cNvCxnSpPr>
            <a:cxnSpLocks/>
          </p:cNvCxnSpPr>
          <p:nvPr/>
        </p:nvCxnSpPr>
        <p:spPr>
          <a:xfrm>
            <a:off x="4183824" y="2290254"/>
            <a:ext cx="0" cy="770400"/>
          </a:xfrm>
          <a:prstGeom prst="straightConnector1">
            <a:avLst/>
          </a:prstGeom>
          <a:ln w="571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C7DC054-3AE5-76D1-1DBC-D43F48AA11EF}"/>
              </a:ext>
            </a:extLst>
          </p:cNvPr>
          <p:cNvCxnSpPr>
            <a:cxnSpLocks/>
          </p:cNvCxnSpPr>
          <p:nvPr/>
        </p:nvCxnSpPr>
        <p:spPr>
          <a:xfrm flipH="1">
            <a:off x="3798665" y="3040858"/>
            <a:ext cx="413559"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24709604-2EC2-2C53-CBB8-15519C36FBB6}"/>
              </a:ext>
            </a:extLst>
          </p:cNvPr>
          <p:cNvSpPr txBox="1"/>
          <p:nvPr/>
        </p:nvSpPr>
        <p:spPr>
          <a:xfrm>
            <a:off x="4373718" y="2081865"/>
            <a:ext cx="1052149" cy="430887"/>
          </a:xfrm>
          <a:prstGeom prst="rect">
            <a:avLst/>
          </a:prstGeom>
          <a:solidFill>
            <a:schemeClr val="bg1"/>
          </a:solidFill>
          <a:ln w="28575">
            <a:solidFill>
              <a:srgbClr val="8C4CF7"/>
            </a:solidFill>
          </a:ln>
        </p:spPr>
        <p:txBody>
          <a:bodyPr wrap="square">
            <a:spAutoFit/>
          </a:bodyPr>
          <a:lstStyle/>
          <a:p>
            <a:pPr algn="ctr"/>
            <a:r>
              <a:rPr lang="pt-BR" sz="1100" dirty="0">
                <a:solidFill>
                  <a:srgbClr val="FFFFFF"/>
                </a:solidFill>
                <a:latin typeface="Fredoka" pitchFamily="2" charset="-79"/>
                <a:cs typeface="Fredoka" pitchFamily="2" charset="-79"/>
              </a:rPr>
              <a:t>IP de origem:</a:t>
            </a:r>
          </a:p>
          <a:p>
            <a:pPr algn="ctr"/>
            <a:r>
              <a:rPr lang="pt-BR" sz="1100" dirty="0">
                <a:solidFill>
                  <a:srgbClr val="FFFFFF"/>
                </a:solidFill>
                <a:latin typeface="Fredoka" pitchFamily="2" charset="-79"/>
                <a:cs typeface="Fredoka" pitchFamily="2" charset="-79"/>
              </a:rPr>
              <a:t>203.0.133.15</a:t>
            </a:r>
            <a:endParaRPr lang="pt-BR" sz="1100" dirty="0"/>
          </a:p>
        </p:txBody>
      </p:sp>
      <p:cxnSp>
        <p:nvCxnSpPr>
          <p:cNvPr id="26" name="Conector de Seta Reta 25">
            <a:extLst>
              <a:ext uri="{FF2B5EF4-FFF2-40B4-BE49-F238E27FC236}">
                <a16:creationId xmlns:a16="http://schemas.microsoft.com/office/drawing/2014/main" id="{68634461-087F-F734-C397-307333087BC4}"/>
              </a:ext>
            </a:extLst>
          </p:cNvPr>
          <p:cNvCxnSpPr>
            <a:cxnSpLocks/>
            <a:stCxn id="3086" idx="0"/>
          </p:cNvCxnSpPr>
          <p:nvPr/>
        </p:nvCxnSpPr>
        <p:spPr>
          <a:xfrm flipV="1">
            <a:off x="6552080" y="2952309"/>
            <a:ext cx="0" cy="1001666"/>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DA6BECEF-5C91-A096-DB21-E43995959564}"/>
              </a:ext>
            </a:extLst>
          </p:cNvPr>
          <p:cNvSpPr txBox="1"/>
          <p:nvPr/>
        </p:nvSpPr>
        <p:spPr>
          <a:xfrm>
            <a:off x="6041953" y="3314251"/>
            <a:ext cx="1052149" cy="430887"/>
          </a:xfrm>
          <a:prstGeom prst="rect">
            <a:avLst/>
          </a:prstGeom>
          <a:solidFill>
            <a:schemeClr val="bg1"/>
          </a:solidFill>
          <a:ln w="28575">
            <a:solidFill>
              <a:srgbClr val="8C4CF7"/>
            </a:solidFill>
          </a:ln>
        </p:spPr>
        <p:txBody>
          <a:bodyPr wrap="square">
            <a:spAutoFit/>
          </a:bodyPr>
          <a:lstStyle/>
          <a:p>
            <a:pPr algn="ctr"/>
            <a:r>
              <a:rPr lang="pt-BR" sz="1100" dirty="0">
                <a:solidFill>
                  <a:srgbClr val="FFFFFF"/>
                </a:solidFill>
                <a:latin typeface="Fredoka" pitchFamily="2" charset="-79"/>
                <a:cs typeface="Fredoka" pitchFamily="2" charset="-79"/>
              </a:rPr>
              <a:t>IP de origem:</a:t>
            </a:r>
          </a:p>
          <a:p>
            <a:pPr algn="ctr"/>
            <a:r>
              <a:rPr lang="pt-BR" sz="1100" dirty="0">
                <a:solidFill>
                  <a:srgbClr val="FFFFFF"/>
                </a:solidFill>
                <a:latin typeface="Fredoka" pitchFamily="2" charset="-79"/>
                <a:cs typeface="Fredoka" pitchFamily="2" charset="-79"/>
              </a:rPr>
              <a:t>172.31.32.75</a:t>
            </a:r>
            <a:endParaRPr lang="pt-BR" sz="1100" dirty="0"/>
          </a:p>
        </p:txBody>
      </p:sp>
    </p:spTree>
    <p:extLst>
      <p:ext uri="{BB962C8B-B14F-4D97-AF65-F5344CB8AC3E}">
        <p14:creationId xmlns:p14="http://schemas.microsoft.com/office/powerpoint/2010/main" val="246243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F3275B22-4F6A-C7AB-6C8F-8F15BD2FD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988" y="507638"/>
            <a:ext cx="6438900" cy="62484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3D602C0-0DDB-43F4-1253-0CE38B717CBE}"/>
              </a:ext>
            </a:extLst>
          </p:cNvPr>
          <p:cNvSpPr>
            <a:spLocks noGrp="1"/>
          </p:cNvSpPr>
          <p:nvPr>
            <p:ph type="title"/>
          </p:nvPr>
        </p:nvSpPr>
        <p:spPr>
          <a:xfrm>
            <a:off x="106680" y="2579902"/>
            <a:ext cx="3024119" cy="751562"/>
          </a:xfrm>
        </p:spPr>
        <p:txBody>
          <a:bodyPr>
            <a:noAutofit/>
          </a:bodyPr>
          <a:lstStyle/>
          <a:p>
            <a:br>
              <a:rPr lang="pt-BR" sz="3600" dirty="0">
                <a:latin typeface="Fredoka" pitchFamily="2" charset="-79"/>
                <a:cs typeface="Fredoka" pitchFamily="2" charset="-79"/>
              </a:rPr>
            </a:br>
            <a:br>
              <a:rPr lang="pt-BR" sz="3600" dirty="0">
                <a:latin typeface="Fredoka" pitchFamily="2" charset="-79"/>
                <a:cs typeface="Fredoka" pitchFamily="2" charset="-79"/>
              </a:rPr>
            </a:br>
            <a:br>
              <a:rPr lang="pt-BR" sz="3600" dirty="0">
                <a:latin typeface="Fredoka" pitchFamily="2" charset="-79"/>
                <a:cs typeface="Fredoka" pitchFamily="2" charset="-79"/>
              </a:rPr>
            </a:br>
            <a:r>
              <a:rPr lang="pt-BR" sz="2400" dirty="0">
                <a:solidFill>
                  <a:schemeClr val="accent4"/>
                </a:solidFill>
                <a:latin typeface="Fredoka" pitchFamily="2" charset="-79"/>
                <a:cs typeface="Fredoka" pitchFamily="2" charset="-79"/>
              </a:rPr>
              <a:t>VPC Padrão da Amazon:</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Provisionadas na criação da conta</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Pré-configuradas para uso imediato</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Abrangem todas as zonas de disponibilidade na região</a:t>
            </a:r>
            <a:br>
              <a:rPr lang="pt-BR" sz="2400" dirty="0">
                <a:solidFill>
                  <a:srgbClr val="FFFFFF"/>
                </a:solidFill>
                <a:latin typeface="Fredoka" pitchFamily="2" charset="-79"/>
                <a:cs typeface="Fredoka" pitchFamily="2" charset="-79"/>
              </a:rPr>
            </a:br>
            <a:br>
              <a:rPr lang="pt-BR" sz="2400" dirty="0">
                <a:solidFill>
                  <a:srgbClr val="FFFFFF"/>
                </a:solidFill>
                <a:latin typeface="Fredoka" pitchFamily="2" charset="-79"/>
                <a:cs typeface="Fredoka" pitchFamily="2" charset="-79"/>
              </a:rPr>
            </a:br>
            <a:r>
              <a:rPr lang="pt-BR" sz="2400" dirty="0">
                <a:solidFill>
                  <a:srgbClr val="FFFFFF"/>
                </a:solidFill>
                <a:latin typeface="Fredoka" pitchFamily="2" charset="-79"/>
                <a:cs typeface="Fredoka" pitchFamily="2" charset="-79"/>
              </a:rPr>
              <a:t>De propriedade e controladas pelo cliente</a:t>
            </a:r>
            <a:endParaRPr lang="pt-BR" sz="3600" dirty="0">
              <a:solidFill>
                <a:srgbClr val="FFFFFF"/>
              </a:solidFill>
              <a:latin typeface="Fredoka" pitchFamily="2" charset="-79"/>
              <a:cs typeface="Fredoka" pitchFamily="2" charset="-79"/>
            </a:endParaRPr>
          </a:p>
        </p:txBody>
      </p:sp>
      <p:graphicFrame>
        <p:nvGraphicFramePr>
          <p:cNvPr id="21" name="Tabela 4">
            <a:extLst>
              <a:ext uri="{FF2B5EF4-FFF2-40B4-BE49-F238E27FC236}">
                <a16:creationId xmlns:a16="http://schemas.microsoft.com/office/drawing/2014/main" id="{ABC1C571-B8DC-9E1A-ED18-CA413BA7B408}"/>
              </a:ext>
            </a:extLst>
          </p:cNvPr>
          <p:cNvGraphicFramePr>
            <a:graphicFrameLocks noGrp="1"/>
          </p:cNvGraphicFramePr>
          <p:nvPr>
            <p:extLst>
              <p:ext uri="{D42A27DB-BD31-4B8C-83A1-F6EECF244321}">
                <p14:modId xmlns:p14="http://schemas.microsoft.com/office/powerpoint/2010/main" val="2589569282"/>
              </p:ext>
            </p:extLst>
          </p:nvPr>
        </p:nvGraphicFramePr>
        <p:xfrm>
          <a:off x="3130298" y="931690"/>
          <a:ext cx="2456212" cy="914400"/>
        </p:xfrm>
        <a:graphic>
          <a:graphicData uri="http://schemas.openxmlformats.org/drawingml/2006/table">
            <a:tbl>
              <a:tblPr firstRow="1" bandRow="1">
                <a:tableStyleId>{5C22544A-7EE6-4342-B048-85BDC9FD1C3A}</a:tableStyleId>
              </a:tblPr>
              <a:tblGrid>
                <a:gridCol w="1238568">
                  <a:extLst>
                    <a:ext uri="{9D8B030D-6E8A-4147-A177-3AD203B41FA5}">
                      <a16:colId xmlns:a16="http://schemas.microsoft.com/office/drawing/2014/main" val="3464370505"/>
                    </a:ext>
                  </a:extLst>
                </a:gridCol>
                <a:gridCol w="1217644">
                  <a:extLst>
                    <a:ext uri="{9D8B030D-6E8A-4147-A177-3AD203B41FA5}">
                      <a16:colId xmlns:a16="http://schemas.microsoft.com/office/drawing/2014/main" val="1727718838"/>
                    </a:ext>
                  </a:extLst>
                </a:gridCol>
              </a:tblGrid>
              <a:tr h="0">
                <a:tc>
                  <a:txBody>
                    <a:bodyPr/>
                    <a:lstStyle/>
                    <a:p>
                      <a:r>
                        <a:rPr lang="pt-BR" sz="1400" dirty="0">
                          <a:solidFill>
                            <a:srgbClr val="FFFFFF"/>
                          </a:solidFill>
                        </a:rPr>
                        <a:t>Destino</a:t>
                      </a:r>
                    </a:p>
                  </a:txBody>
                  <a:tcPr/>
                </a:tc>
                <a:tc>
                  <a:txBody>
                    <a:bodyPr/>
                    <a:lstStyle/>
                    <a:p>
                      <a:r>
                        <a:rPr lang="pt-BR" sz="1400" dirty="0">
                          <a:solidFill>
                            <a:srgbClr val="FFFFFF"/>
                          </a:solidFill>
                        </a:rPr>
                        <a:t>Alvo</a:t>
                      </a:r>
                    </a:p>
                  </a:txBody>
                  <a:tcPr/>
                </a:tc>
                <a:extLst>
                  <a:ext uri="{0D108BD9-81ED-4DB2-BD59-A6C34878D82A}">
                    <a16:rowId xmlns:a16="http://schemas.microsoft.com/office/drawing/2014/main" val="3912253813"/>
                  </a:ext>
                </a:extLst>
              </a:tr>
              <a:tr h="255069">
                <a:tc>
                  <a:txBody>
                    <a:bodyPr/>
                    <a:lstStyle/>
                    <a:p>
                      <a:pPr algn="ctr"/>
                      <a:r>
                        <a:rPr lang="pt-BR" sz="1400" dirty="0"/>
                        <a:t>172.31.0.0/16</a:t>
                      </a:r>
                    </a:p>
                  </a:txBody>
                  <a:tcPr/>
                </a:tc>
                <a:tc>
                  <a:txBody>
                    <a:bodyPr/>
                    <a:lstStyle/>
                    <a:p>
                      <a:pPr algn="ctr"/>
                      <a:r>
                        <a:rPr lang="pt-BR" sz="1400" dirty="0"/>
                        <a:t>local</a:t>
                      </a:r>
                    </a:p>
                  </a:txBody>
                  <a:tcPr/>
                </a:tc>
                <a:extLst>
                  <a:ext uri="{0D108BD9-81ED-4DB2-BD59-A6C34878D82A}">
                    <a16:rowId xmlns:a16="http://schemas.microsoft.com/office/drawing/2014/main" val="3973674716"/>
                  </a:ext>
                </a:extLst>
              </a:tr>
              <a:tr h="0">
                <a:tc>
                  <a:txBody>
                    <a:bodyPr/>
                    <a:lstStyle/>
                    <a:p>
                      <a:pPr algn="ctr"/>
                      <a:r>
                        <a:rPr lang="pt-BR" sz="1400" dirty="0"/>
                        <a:t>0.0.0.0/0</a:t>
                      </a:r>
                    </a:p>
                  </a:txBody>
                  <a:tcPr/>
                </a:tc>
                <a:tc>
                  <a:txBody>
                    <a:bodyPr/>
                    <a:lstStyle/>
                    <a:p>
                      <a:pPr algn="ctr"/>
                      <a:r>
                        <a:rPr lang="pt-BR" sz="1400" dirty="0"/>
                        <a:t>Igw=id</a:t>
                      </a:r>
                    </a:p>
                  </a:txBody>
                  <a:tcPr/>
                </a:tc>
                <a:extLst>
                  <a:ext uri="{0D108BD9-81ED-4DB2-BD59-A6C34878D82A}">
                    <a16:rowId xmlns:a16="http://schemas.microsoft.com/office/drawing/2014/main" val="1587061184"/>
                  </a:ext>
                </a:extLst>
              </a:tr>
            </a:tbl>
          </a:graphicData>
        </a:graphic>
      </p:graphicFrame>
      <p:sp>
        <p:nvSpPr>
          <p:cNvPr id="23" name="CaixaDeTexto 22">
            <a:extLst>
              <a:ext uri="{FF2B5EF4-FFF2-40B4-BE49-F238E27FC236}">
                <a16:creationId xmlns:a16="http://schemas.microsoft.com/office/drawing/2014/main" id="{9058501E-F53D-B77C-4808-5608F799EC7D}"/>
              </a:ext>
            </a:extLst>
          </p:cNvPr>
          <p:cNvSpPr txBox="1"/>
          <p:nvPr/>
        </p:nvSpPr>
        <p:spPr>
          <a:xfrm>
            <a:off x="3078547" y="527338"/>
            <a:ext cx="2540869" cy="338554"/>
          </a:xfrm>
          <a:prstGeom prst="rect">
            <a:avLst/>
          </a:prstGeom>
          <a:noFill/>
        </p:spPr>
        <p:txBody>
          <a:bodyPr wrap="square">
            <a:spAutoFit/>
          </a:bodyPr>
          <a:lstStyle/>
          <a:p>
            <a:r>
              <a:rPr lang="pt-BR" sz="1600" dirty="0">
                <a:solidFill>
                  <a:schemeClr val="accent5"/>
                </a:solidFill>
                <a:latin typeface="Fredoka" pitchFamily="2" charset="-79"/>
                <a:cs typeface="Fredoka" pitchFamily="2" charset="-79"/>
              </a:rPr>
              <a:t>Tabela de rotas principal</a:t>
            </a:r>
            <a:endParaRPr lang="pt-BR" sz="1600" dirty="0">
              <a:solidFill>
                <a:schemeClr val="accent5"/>
              </a:solidFill>
            </a:endParaRPr>
          </a:p>
        </p:txBody>
      </p:sp>
      <p:sp>
        <p:nvSpPr>
          <p:cNvPr id="3" name="CaixaDeTexto 2">
            <a:extLst>
              <a:ext uri="{FF2B5EF4-FFF2-40B4-BE49-F238E27FC236}">
                <a16:creationId xmlns:a16="http://schemas.microsoft.com/office/drawing/2014/main" id="{790487B5-2F5B-C926-8160-B6CFC7782433}"/>
              </a:ext>
            </a:extLst>
          </p:cNvPr>
          <p:cNvSpPr txBox="1"/>
          <p:nvPr/>
        </p:nvSpPr>
        <p:spPr>
          <a:xfrm>
            <a:off x="6096000" y="642535"/>
            <a:ext cx="944137"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4" name="Retângulo 3">
            <a:extLst>
              <a:ext uri="{FF2B5EF4-FFF2-40B4-BE49-F238E27FC236}">
                <a16:creationId xmlns:a16="http://schemas.microsoft.com/office/drawing/2014/main" id="{F3163836-9EBD-4268-D5AB-EC384CBF3C59}"/>
              </a:ext>
            </a:extLst>
          </p:cNvPr>
          <p:cNvSpPr/>
          <p:nvPr/>
        </p:nvSpPr>
        <p:spPr>
          <a:xfrm>
            <a:off x="6172783" y="1438824"/>
            <a:ext cx="5538096" cy="4221896"/>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Picture 2">
            <a:extLst>
              <a:ext uri="{FF2B5EF4-FFF2-40B4-BE49-F238E27FC236}">
                <a16:creationId xmlns:a16="http://schemas.microsoft.com/office/drawing/2014/main" id="{3E86564A-E887-38F5-F31B-D7E86BB7C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68" y="137513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9265535-C5B6-0C7D-BFB4-FE0ECE79E1CA}"/>
              </a:ext>
            </a:extLst>
          </p:cNvPr>
          <p:cNvSpPr txBox="1"/>
          <p:nvPr/>
        </p:nvSpPr>
        <p:spPr>
          <a:xfrm>
            <a:off x="6727498" y="1539068"/>
            <a:ext cx="252505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    172.31.0.0/16</a:t>
            </a:r>
            <a:endParaRPr lang="pt-BR" dirty="0">
              <a:solidFill>
                <a:srgbClr val="8C4CF7"/>
              </a:solidFill>
            </a:endParaRPr>
          </a:p>
        </p:txBody>
      </p:sp>
      <p:sp>
        <p:nvSpPr>
          <p:cNvPr id="7" name="Retângulo 6">
            <a:extLst>
              <a:ext uri="{FF2B5EF4-FFF2-40B4-BE49-F238E27FC236}">
                <a16:creationId xmlns:a16="http://schemas.microsoft.com/office/drawing/2014/main" id="{7827FDE7-F60F-225C-9F22-52F700EA6C48}"/>
              </a:ext>
            </a:extLst>
          </p:cNvPr>
          <p:cNvSpPr/>
          <p:nvPr/>
        </p:nvSpPr>
        <p:spPr>
          <a:xfrm>
            <a:off x="9461536" y="832103"/>
            <a:ext cx="1929768" cy="5175505"/>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B73F11D2-EC0D-FE4D-9879-B23E2B518229}"/>
              </a:ext>
            </a:extLst>
          </p:cNvPr>
          <p:cNvSpPr/>
          <p:nvPr/>
        </p:nvSpPr>
        <p:spPr>
          <a:xfrm>
            <a:off x="7426187" y="832104"/>
            <a:ext cx="1929768" cy="5175504"/>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Picture 40">
            <a:extLst>
              <a:ext uri="{FF2B5EF4-FFF2-40B4-BE49-F238E27FC236}">
                <a16:creationId xmlns:a16="http://schemas.microsoft.com/office/drawing/2014/main" id="{38D008EE-2649-2238-A322-117123A1C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471" y="2340864"/>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0">
            <a:extLst>
              <a:ext uri="{FF2B5EF4-FFF2-40B4-BE49-F238E27FC236}">
                <a16:creationId xmlns:a16="http://schemas.microsoft.com/office/drawing/2014/main" id="{E592B64C-63EA-FAD7-408B-819E36007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9170" y="2340864"/>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04A36AE5-9840-B7CF-3856-416FCAA8C6FD}"/>
              </a:ext>
            </a:extLst>
          </p:cNvPr>
          <p:cNvSpPr/>
          <p:nvPr/>
        </p:nvSpPr>
        <p:spPr>
          <a:xfrm>
            <a:off x="5835083" y="3623325"/>
            <a:ext cx="680302" cy="5728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6" name="Picture 28">
            <a:extLst>
              <a:ext uri="{FF2B5EF4-FFF2-40B4-BE49-F238E27FC236}">
                <a16:creationId xmlns:a16="http://schemas.microsoft.com/office/drawing/2014/main" id="{EC3358A5-C293-DF18-1A67-A602CA309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259" y="354370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2B3AF84A-0601-AB21-F94C-16F73224DB0A}"/>
              </a:ext>
            </a:extLst>
          </p:cNvPr>
          <p:cNvSpPr txBox="1"/>
          <p:nvPr/>
        </p:nvSpPr>
        <p:spPr>
          <a:xfrm>
            <a:off x="5798447" y="4196081"/>
            <a:ext cx="789578" cy="600164"/>
          </a:xfrm>
          <a:prstGeom prst="rect">
            <a:avLst/>
          </a:prstGeom>
          <a:solidFill>
            <a:schemeClr val="bg1"/>
          </a:solidFill>
        </p:spPr>
        <p:txBody>
          <a:bodyPr wrap="square">
            <a:spAutoFit/>
          </a:bodyPr>
          <a:lstStyle/>
          <a:p>
            <a:pPr algn="ctr"/>
            <a:r>
              <a:rPr lang="pt-BR" sz="1100" dirty="0">
                <a:solidFill>
                  <a:srgbClr val="FFFFFF"/>
                </a:solidFill>
                <a:latin typeface="Fredoka" pitchFamily="2" charset="-79"/>
                <a:cs typeface="Fredoka" pitchFamily="2" charset="-79"/>
              </a:rPr>
              <a:t>Internet Gateway</a:t>
            </a:r>
            <a:br>
              <a:rPr lang="pt-BR" sz="1100" dirty="0">
                <a:solidFill>
                  <a:srgbClr val="FFFFFF"/>
                </a:solidFill>
                <a:latin typeface="Fredoka" pitchFamily="2" charset="-79"/>
                <a:cs typeface="Fredoka" pitchFamily="2" charset="-79"/>
              </a:rPr>
            </a:br>
            <a:r>
              <a:rPr lang="pt-BR" sz="1100" dirty="0">
                <a:solidFill>
                  <a:srgbClr val="FFFFFF"/>
                </a:solidFill>
                <a:latin typeface="Fredoka" pitchFamily="2" charset="-79"/>
                <a:cs typeface="Fredoka" pitchFamily="2" charset="-79"/>
              </a:rPr>
              <a:t>(IGW)</a:t>
            </a:r>
            <a:endParaRPr lang="pt-BR" sz="1100" dirty="0"/>
          </a:p>
        </p:txBody>
      </p:sp>
      <p:pic>
        <p:nvPicPr>
          <p:cNvPr id="19" name="Picture 24">
            <a:extLst>
              <a:ext uri="{FF2B5EF4-FFF2-40B4-BE49-F238E27FC236}">
                <a16:creationId xmlns:a16="http://schemas.microsoft.com/office/drawing/2014/main" id="{DF3E4C03-4747-FC72-7EEF-5310A2E0C3BD}"/>
              </a:ext>
            </a:extLst>
          </p:cNvPr>
          <p:cNvPicPr>
            <a:picLocks noChangeAspect="1" noChangeArrowheads="1"/>
          </p:cNvPicPr>
          <p:nvPr/>
        </p:nvPicPr>
        <p:blipFill>
          <a:blip r:embed="rId6"/>
          <a:srcRect/>
          <a:stretch/>
        </p:blipFill>
        <p:spPr bwMode="auto">
          <a:xfrm>
            <a:off x="3464021" y="3366217"/>
            <a:ext cx="1050362" cy="1075672"/>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F01F3379-334D-1E07-6217-E449FE0570C5}"/>
              </a:ext>
            </a:extLst>
          </p:cNvPr>
          <p:cNvSpPr txBox="1"/>
          <p:nvPr/>
        </p:nvSpPr>
        <p:spPr>
          <a:xfrm>
            <a:off x="3480116" y="4421918"/>
            <a:ext cx="107567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Internet</a:t>
            </a:r>
            <a:endParaRPr lang="pt-BR" dirty="0"/>
          </a:p>
        </p:txBody>
      </p:sp>
      <p:pic>
        <p:nvPicPr>
          <p:cNvPr id="10246" name="Picture 6">
            <a:extLst>
              <a:ext uri="{FF2B5EF4-FFF2-40B4-BE49-F238E27FC236}">
                <a16:creationId xmlns:a16="http://schemas.microsoft.com/office/drawing/2014/main" id="{52C79B61-0821-4BC6-7F92-8F319AFDC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6093" y="2950673"/>
            <a:ext cx="863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36152E61-DC9A-65A1-9F40-E29FEF093F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4620" y="2950673"/>
            <a:ext cx="863600" cy="863600"/>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21C4B5C7-6CD4-2D15-1292-3E1AFE12B3B8}"/>
              </a:ext>
            </a:extLst>
          </p:cNvPr>
          <p:cNvSpPr txBox="1"/>
          <p:nvPr/>
        </p:nvSpPr>
        <p:spPr>
          <a:xfrm>
            <a:off x="7832867" y="2507269"/>
            <a:ext cx="1523088" cy="461665"/>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Sub-rede pública</a:t>
            </a:r>
          </a:p>
          <a:p>
            <a:r>
              <a:rPr lang="pt-BR" sz="1200" dirty="0">
                <a:solidFill>
                  <a:schemeClr val="accent6"/>
                </a:solidFill>
                <a:latin typeface="Fredoka" pitchFamily="2" charset="-79"/>
                <a:cs typeface="Fredoka" pitchFamily="2" charset="-79"/>
              </a:rPr>
              <a:t>172.31.0.0/20</a:t>
            </a:r>
            <a:endParaRPr lang="pt-BR" sz="1200" dirty="0">
              <a:solidFill>
                <a:schemeClr val="accent6"/>
              </a:solidFill>
            </a:endParaRPr>
          </a:p>
        </p:txBody>
      </p:sp>
      <p:sp>
        <p:nvSpPr>
          <p:cNvPr id="27" name="CaixaDeTexto 26">
            <a:extLst>
              <a:ext uri="{FF2B5EF4-FFF2-40B4-BE49-F238E27FC236}">
                <a16:creationId xmlns:a16="http://schemas.microsoft.com/office/drawing/2014/main" id="{AA9A089E-4922-995B-DF46-ACBD94AE05AA}"/>
              </a:ext>
            </a:extLst>
          </p:cNvPr>
          <p:cNvSpPr txBox="1"/>
          <p:nvPr/>
        </p:nvSpPr>
        <p:spPr>
          <a:xfrm>
            <a:off x="9879054" y="2507269"/>
            <a:ext cx="1523088" cy="461665"/>
          </a:xfrm>
          <a:prstGeom prst="rect">
            <a:avLst/>
          </a:prstGeom>
          <a:noFill/>
        </p:spPr>
        <p:txBody>
          <a:bodyPr wrap="square">
            <a:spAutoFit/>
          </a:bodyPr>
          <a:lstStyle/>
          <a:p>
            <a:r>
              <a:rPr lang="pt-BR" sz="1200" dirty="0">
                <a:solidFill>
                  <a:schemeClr val="accent6"/>
                </a:solidFill>
                <a:latin typeface="Fredoka" pitchFamily="2" charset="-79"/>
                <a:cs typeface="Fredoka" pitchFamily="2" charset="-79"/>
              </a:rPr>
              <a:t>Sub-rede pública</a:t>
            </a:r>
          </a:p>
          <a:p>
            <a:r>
              <a:rPr lang="pt-BR" sz="1200" dirty="0">
                <a:solidFill>
                  <a:schemeClr val="accent6"/>
                </a:solidFill>
                <a:latin typeface="Fredoka" pitchFamily="2" charset="-79"/>
                <a:cs typeface="Fredoka" pitchFamily="2" charset="-79"/>
              </a:rPr>
              <a:t>172.31.16.0/20</a:t>
            </a:r>
            <a:endParaRPr lang="pt-BR" sz="1200" dirty="0">
              <a:solidFill>
                <a:schemeClr val="accent6"/>
              </a:solidFill>
            </a:endParaRPr>
          </a:p>
        </p:txBody>
      </p:sp>
      <p:sp>
        <p:nvSpPr>
          <p:cNvPr id="10" name="CaixaDeTexto 9">
            <a:extLst>
              <a:ext uri="{FF2B5EF4-FFF2-40B4-BE49-F238E27FC236}">
                <a16:creationId xmlns:a16="http://schemas.microsoft.com/office/drawing/2014/main" id="{803A51BF-0EFB-99FB-8C3E-C03F4099CA38}"/>
              </a:ext>
            </a:extLst>
          </p:cNvPr>
          <p:cNvSpPr txBox="1"/>
          <p:nvPr/>
        </p:nvSpPr>
        <p:spPr>
          <a:xfrm>
            <a:off x="7523159" y="3735569"/>
            <a:ext cx="1735823" cy="461665"/>
          </a:xfrm>
          <a:prstGeom prst="rect">
            <a:avLst/>
          </a:prstGeom>
          <a:noFill/>
        </p:spPr>
        <p:txBody>
          <a:bodyPr wrap="square">
            <a:spAutoFit/>
          </a:bodyPr>
          <a:lstStyle/>
          <a:p>
            <a:r>
              <a:rPr lang="pt-BR" sz="1200" dirty="0">
                <a:latin typeface="Fredoka" pitchFamily="2" charset="-79"/>
                <a:cs typeface="Fredoka" pitchFamily="2" charset="-79"/>
              </a:rPr>
              <a:t>IP público: 203.0.113.17</a:t>
            </a:r>
          </a:p>
          <a:p>
            <a:r>
              <a:rPr lang="pt-BR" sz="1200" dirty="0">
                <a:latin typeface="Fredoka" pitchFamily="2" charset="-79"/>
                <a:cs typeface="Fredoka" pitchFamily="2" charset="-79"/>
              </a:rPr>
              <a:t>IP privado: 172.31.0.5</a:t>
            </a:r>
            <a:endParaRPr lang="pt-BR" sz="1200" dirty="0"/>
          </a:p>
        </p:txBody>
      </p:sp>
      <p:sp>
        <p:nvSpPr>
          <p:cNvPr id="11" name="CaixaDeTexto 10">
            <a:extLst>
              <a:ext uri="{FF2B5EF4-FFF2-40B4-BE49-F238E27FC236}">
                <a16:creationId xmlns:a16="http://schemas.microsoft.com/office/drawing/2014/main" id="{E3F5A01E-BD21-C3DB-8192-476B36913548}"/>
              </a:ext>
            </a:extLst>
          </p:cNvPr>
          <p:cNvSpPr txBox="1"/>
          <p:nvPr/>
        </p:nvSpPr>
        <p:spPr>
          <a:xfrm>
            <a:off x="9541188" y="3735569"/>
            <a:ext cx="1764126" cy="461665"/>
          </a:xfrm>
          <a:prstGeom prst="rect">
            <a:avLst/>
          </a:prstGeom>
          <a:noFill/>
        </p:spPr>
        <p:txBody>
          <a:bodyPr wrap="square">
            <a:spAutoFit/>
          </a:bodyPr>
          <a:lstStyle/>
          <a:p>
            <a:r>
              <a:rPr lang="pt-BR" sz="1200" dirty="0">
                <a:latin typeface="Fredoka" pitchFamily="2" charset="-79"/>
                <a:cs typeface="Fredoka" pitchFamily="2" charset="-79"/>
              </a:rPr>
              <a:t>IP público: 203.0.114.23</a:t>
            </a:r>
          </a:p>
          <a:p>
            <a:r>
              <a:rPr lang="pt-BR" sz="1200" dirty="0">
                <a:latin typeface="Fredoka" pitchFamily="2" charset="-79"/>
                <a:cs typeface="Fredoka" pitchFamily="2" charset="-79"/>
              </a:rPr>
              <a:t>IP privado: 172.31.16.5</a:t>
            </a:r>
            <a:endParaRPr lang="pt-BR" sz="1200" dirty="0"/>
          </a:p>
        </p:txBody>
      </p:sp>
      <p:sp>
        <p:nvSpPr>
          <p:cNvPr id="29" name="CaixaDeTexto 28">
            <a:extLst>
              <a:ext uri="{FF2B5EF4-FFF2-40B4-BE49-F238E27FC236}">
                <a16:creationId xmlns:a16="http://schemas.microsoft.com/office/drawing/2014/main" id="{47A1B64D-A744-029A-C58C-7F6C76B4CDF7}"/>
              </a:ext>
            </a:extLst>
          </p:cNvPr>
          <p:cNvSpPr txBox="1"/>
          <p:nvPr/>
        </p:nvSpPr>
        <p:spPr>
          <a:xfrm>
            <a:off x="7489717" y="833419"/>
            <a:ext cx="1816164" cy="584775"/>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disponibilidade</a:t>
            </a:r>
            <a:endParaRPr lang="pt-BR" sz="1600" dirty="0">
              <a:solidFill>
                <a:schemeClr val="accent5"/>
              </a:solidFill>
            </a:endParaRPr>
          </a:p>
        </p:txBody>
      </p:sp>
      <p:sp>
        <p:nvSpPr>
          <p:cNvPr id="30" name="CaixaDeTexto 29">
            <a:extLst>
              <a:ext uri="{FF2B5EF4-FFF2-40B4-BE49-F238E27FC236}">
                <a16:creationId xmlns:a16="http://schemas.microsoft.com/office/drawing/2014/main" id="{01F0A2C2-A5DA-F846-3959-9FAA8A3875F7}"/>
              </a:ext>
            </a:extLst>
          </p:cNvPr>
          <p:cNvSpPr txBox="1"/>
          <p:nvPr/>
        </p:nvSpPr>
        <p:spPr>
          <a:xfrm>
            <a:off x="9527618" y="836260"/>
            <a:ext cx="1816164" cy="584775"/>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disponibilidade</a:t>
            </a:r>
            <a:endParaRPr lang="pt-BR" sz="1600" dirty="0">
              <a:solidFill>
                <a:schemeClr val="accent5"/>
              </a:solidFill>
            </a:endParaRPr>
          </a:p>
        </p:txBody>
      </p:sp>
      <p:cxnSp>
        <p:nvCxnSpPr>
          <p:cNvPr id="31" name="Conector de Seta Reta 30">
            <a:extLst>
              <a:ext uri="{FF2B5EF4-FFF2-40B4-BE49-F238E27FC236}">
                <a16:creationId xmlns:a16="http://schemas.microsoft.com/office/drawing/2014/main" id="{A856AC9E-9023-CA30-3D9E-221D5B39C001}"/>
              </a:ext>
            </a:extLst>
          </p:cNvPr>
          <p:cNvCxnSpPr>
            <a:cxnSpLocks/>
          </p:cNvCxnSpPr>
          <p:nvPr/>
        </p:nvCxnSpPr>
        <p:spPr>
          <a:xfrm flipH="1">
            <a:off x="4555464" y="3917158"/>
            <a:ext cx="1336220"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48" name="Picture 8">
            <a:extLst>
              <a:ext uri="{FF2B5EF4-FFF2-40B4-BE49-F238E27FC236}">
                <a16:creationId xmlns:a16="http://schemas.microsoft.com/office/drawing/2014/main" id="{C23F061E-6764-3425-C90F-ABA1FA5CF2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242" y="1853903"/>
            <a:ext cx="12573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86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0" name="Picture 32">
            <a:extLst>
              <a:ext uri="{FF2B5EF4-FFF2-40B4-BE49-F238E27FC236}">
                <a16:creationId xmlns:a16="http://schemas.microsoft.com/office/drawing/2014/main" id="{AF2D234F-26F7-7D8C-4847-A9D0F4B0C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530" y="50801"/>
            <a:ext cx="7300563" cy="681783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3D602C0-0DDB-43F4-1253-0CE38B717CBE}"/>
              </a:ext>
            </a:extLst>
          </p:cNvPr>
          <p:cNvSpPr>
            <a:spLocks noGrp="1"/>
          </p:cNvSpPr>
          <p:nvPr>
            <p:ph type="title"/>
          </p:nvPr>
        </p:nvSpPr>
        <p:spPr>
          <a:xfrm>
            <a:off x="292076" y="2289098"/>
            <a:ext cx="3326432" cy="751562"/>
          </a:xfrm>
        </p:spPr>
        <p:txBody>
          <a:bodyPr>
            <a:noAutofit/>
          </a:bodyPr>
          <a:lstStyle/>
          <a:p>
            <a:br>
              <a:rPr lang="pt-BR" sz="3200" dirty="0">
                <a:latin typeface="Fredoka" pitchFamily="2" charset="-79"/>
                <a:cs typeface="Fredoka" pitchFamily="2" charset="-79"/>
              </a:rPr>
            </a:br>
            <a:br>
              <a:rPr lang="pt-BR" sz="3200" dirty="0">
                <a:latin typeface="Fredoka" pitchFamily="2" charset="-79"/>
                <a:cs typeface="Fredoka" pitchFamily="2" charset="-79"/>
              </a:rPr>
            </a:br>
            <a:br>
              <a:rPr lang="pt-BR" sz="3200" dirty="0">
                <a:latin typeface="Fredoka" pitchFamily="2" charset="-79"/>
                <a:cs typeface="Fredoka" pitchFamily="2" charset="-79"/>
              </a:rPr>
            </a:b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Implante suas VPCs em várias zonas de disponibilidade para obter alta disponibilidade</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Crie sub-redes em cada zona de disponibilidade</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Implante recursos em cada zona de disponibilidade</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Distribua o tráfego entre as zonas de disponibilidade usando balanceadores de carga</a:t>
            </a:r>
            <a:endParaRPr lang="pt-BR" sz="3200" dirty="0">
              <a:solidFill>
                <a:srgbClr val="FFFFFF"/>
              </a:solidFill>
              <a:latin typeface="Fredoka" pitchFamily="2" charset="-79"/>
              <a:cs typeface="Fredoka" pitchFamily="2" charset="-79"/>
            </a:endParaRPr>
          </a:p>
        </p:txBody>
      </p:sp>
      <p:sp>
        <p:nvSpPr>
          <p:cNvPr id="19" name="Título 1">
            <a:extLst>
              <a:ext uri="{FF2B5EF4-FFF2-40B4-BE49-F238E27FC236}">
                <a16:creationId xmlns:a16="http://schemas.microsoft.com/office/drawing/2014/main" id="{F98CF612-57ED-56BE-98DA-D1B8FEC9BCC2}"/>
              </a:ext>
            </a:extLst>
          </p:cNvPr>
          <p:cNvSpPr txBox="1">
            <a:spLocks/>
          </p:cNvSpPr>
          <p:nvPr/>
        </p:nvSpPr>
        <p:spPr>
          <a:xfrm>
            <a:off x="261720" y="265775"/>
            <a:ext cx="4348992" cy="7121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IMPLANTE UMA VPC EM VÁRIAS AZ</a:t>
            </a:r>
          </a:p>
        </p:txBody>
      </p:sp>
      <p:cxnSp>
        <p:nvCxnSpPr>
          <p:cNvPr id="24" name="Conector Reto 23">
            <a:extLst>
              <a:ext uri="{FF2B5EF4-FFF2-40B4-BE49-F238E27FC236}">
                <a16:creationId xmlns:a16="http://schemas.microsoft.com/office/drawing/2014/main" id="{E1B9CA8D-F6B3-7628-9335-560A7431A6DE}"/>
              </a:ext>
            </a:extLst>
          </p:cNvPr>
          <p:cNvCxnSpPr>
            <a:cxnSpLocks/>
          </p:cNvCxnSpPr>
          <p:nvPr/>
        </p:nvCxnSpPr>
        <p:spPr>
          <a:xfrm flipV="1">
            <a:off x="8777772" y="3524294"/>
            <a:ext cx="1237172" cy="0"/>
          </a:xfrm>
          <a:prstGeom prst="line">
            <a:avLst/>
          </a:prstGeom>
          <a:ln w="38100">
            <a:solidFill>
              <a:srgbClr val="5AB5C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830E2EEE-DC4A-7A20-EED7-E584D6E7A8DC}"/>
              </a:ext>
            </a:extLst>
          </p:cNvPr>
          <p:cNvCxnSpPr>
            <a:cxnSpLocks/>
          </p:cNvCxnSpPr>
          <p:nvPr/>
        </p:nvCxnSpPr>
        <p:spPr>
          <a:xfrm>
            <a:off x="9995172" y="3093226"/>
            <a:ext cx="0" cy="431068"/>
          </a:xfrm>
          <a:prstGeom prst="line">
            <a:avLst/>
          </a:prstGeom>
          <a:ln w="38100">
            <a:solidFill>
              <a:srgbClr val="5AB5C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A9953414-B7F3-BB18-E165-A68554EC37CA}"/>
              </a:ext>
            </a:extLst>
          </p:cNvPr>
          <p:cNvCxnSpPr>
            <a:cxnSpLocks/>
          </p:cNvCxnSpPr>
          <p:nvPr/>
        </p:nvCxnSpPr>
        <p:spPr>
          <a:xfrm flipV="1">
            <a:off x="9995172" y="3871871"/>
            <a:ext cx="0" cy="431068"/>
          </a:xfrm>
          <a:prstGeom prst="line">
            <a:avLst/>
          </a:prstGeom>
          <a:ln w="38100">
            <a:solidFill>
              <a:srgbClr val="5AB5C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17CCD3F4-A09A-8DDD-4C56-C0D791AEE2B8}"/>
              </a:ext>
            </a:extLst>
          </p:cNvPr>
          <p:cNvSpPr txBox="1"/>
          <p:nvPr/>
        </p:nvSpPr>
        <p:spPr>
          <a:xfrm>
            <a:off x="7542173" y="3993866"/>
            <a:ext cx="1689611" cy="261610"/>
          </a:xfrm>
          <a:prstGeom prst="rect">
            <a:avLst/>
          </a:prstGeom>
          <a:noFill/>
        </p:spPr>
        <p:txBody>
          <a:bodyPr wrap="square">
            <a:spAutoFit/>
          </a:bodyPr>
          <a:lstStyle/>
          <a:p>
            <a:pPr algn="ctr"/>
            <a:r>
              <a:rPr lang="pt-BR" sz="1100" dirty="0">
                <a:solidFill>
                  <a:srgbClr val="FFFFFF"/>
                </a:solidFill>
                <a:latin typeface="Fredoka" pitchFamily="2" charset="-79"/>
                <a:cs typeface="Fredoka" pitchFamily="2" charset="-79"/>
              </a:rPr>
              <a:t>Elastic Load Balancer</a:t>
            </a:r>
            <a:endParaRPr lang="pt-BR" sz="1100" dirty="0">
              <a:solidFill>
                <a:srgbClr val="FFFFFF"/>
              </a:solidFill>
            </a:endParaRPr>
          </a:p>
        </p:txBody>
      </p:sp>
      <p:sp>
        <p:nvSpPr>
          <p:cNvPr id="4" name="Retângulo 3">
            <a:extLst>
              <a:ext uri="{FF2B5EF4-FFF2-40B4-BE49-F238E27FC236}">
                <a16:creationId xmlns:a16="http://schemas.microsoft.com/office/drawing/2014/main" id="{1830E416-FF0F-0E4B-BE10-8D18C51C947C}"/>
              </a:ext>
            </a:extLst>
          </p:cNvPr>
          <p:cNvSpPr/>
          <p:nvPr/>
        </p:nvSpPr>
        <p:spPr>
          <a:xfrm>
            <a:off x="5567405" y="646327"/>
            <a:ext cx="5915250" cy="5839713"/>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Picture 2">
            <a:extLst>
              <a:ext uri="{FF2B5EF4-FFF2-40B4-BE49-F238E27FC236}">
                <a16:creationId xmlns:a16="http://schemas.microsoft.com/office/drawing/2014/main" id="{883AB237-ABB6-E7AE-8F55-B4302847E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017" y="5552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C3C471C-6A04-D569-682B-DC0D57DFC690}"/>
              </a:ext>
            </a:extLst>
          </p:cNvPr>
          <p:cNvSpPr txBox="1"/>
          <p:nvPr/>
        </p:nvSpPr>
        <p:spPr>
          <a:xfrm>
            <a:off x="6118044" y="723617"/>
            <a:ext cx="676064"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sp>
        <p:nvSpPr>
          <p:cNvPr id="8" name="Oval 7">
            <a:extLst>
              <a:ext uri="{FF2B5EF4-FFF2-40B4-BE49-F238E27FC236}">
                <a16:creationId xmlns:a16="http://schemas.microsoft.com/office/drawing/2014/main" id="{11DA1C14-652D-2F86-69F7-F6FA4A0ED132}"/>
              </a:ext>
            </a:extLst>
          </p:cNvPr>
          <p:cNvSpPr/>
          <p:nvPr/>
        </p:nvSpPr>
        <p:spPr>
          <a:xfrm>
            <a:off x="5246540" y="3649020"/>
            <a:ext cx="681442" cy="41545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CaixaDeTexto 44">
            <a:extLst>
              <a:ext uri="{FF2B5EF4-FFF2-40B4-BE49-F238E27FC236}">
                <a16:creationId xmlns:a16="http://schemas.microsoft.com/office/drawing/2014/main" id="{ED3DD1E7-5F9F-6707-10AD-E1C17FEFC7A1}"/>
              </a:ext>
            </a:extLst>
          </p:cNvPr>
          <p:cNvSpPr txBox="1"/>
          <p:nvPr/>
        </p:nvSpPr>
        <p:spPr>
          <a:xfrm>
            <a:off x="5184550" y="3986614"/>
            <a:ext cx="759886" cy="430907"/>
          </a:xfrm>
          <a:prstGeom prst="rect">
            <a:avLst/>
          </a:prstGeom>
          <a:solidFill>
            <a:schemeClr val="bg1"/>
          </a:solidFill>
        </p:spPr>
        <p:txBody>
          <a:bodyPr wrap="square">
            <a:spAutoFit/>
          </a:bodyPr>
          <a:lstStyle/>
          <a:p>
            <a:pPr algn="ctr"/>
            <a:r>
              <a:rPr lang="pt-BR" sz="1100" dirty="0">
                <a:solidFill>
                  <a:srgbClr val="FFFFFF"/>
                </a:solidFill>
                <a:latin typeface="Fredoka" pitchFamily="2" charset="-79"/>
                <a:cs typeface="Fredoka" pitchFamily="2" charset="-79"/>
              </a:rPr>
              <a:t>Internet </a:t>
            </a:r>
            <a:br>
              <a:rPr lang="pt-BR" sz="1100" dirty="0">
                <a:solidFill>
                  <a:srgbClr val="FFFFFF"/>
                </a:solidFill>
                <a:latin typeface="Fredoka" pitchFamily="2" charset="-79"/>
                <a:cs typeface="Fredoka" pitchFamily="2" charset="-79"/>
              </a:rPr>
            </a:br>
            <a:r>
              <a:rPr lang="pt-BR" sz="1100" dirty="0">
                <a:solidFill>
                  <a:srgbClr val="FFFFFF"/>
                </a:solidFill>
                <a:latin typeface="Fredoka" pitchFamily="2" charset="-79"/>
                <a:cs typeface="Fredoka" pitchFamily="2" charset="-79"/>
              </a:rPr>
              <a:t>Gateway</a:t>
            </a:r>
            <a:endParaRPr lang="pt-BR" sz="1100" dirty="0">
              <a:solidFill>
                <a:srgbClr val="FFFFFF"/>
              </a:solidFill>
            </a:endParaRPr>
          </a:p>
        </p:txBody>
      </p:sp>
      <p:sp>
        <p:nvSpPr>
          <p:cNvPr id="9" name="CaixaDeTexto 8">
            <a:extLst>
              <a:ext uri="{FF2B5EF4-FFF2-40B4-BE49-F238E27FC236}">
                <a16:creationId xmlns:a16="http://schemas.microsoft.com/office/drawing/2014/main" id="{BAEB71C8-302E-62AC-030E-1A6A5059FC87}"/>
              </a:ext>
            </a:extLst>
          </p:cNvPr>
          <p:cNvSpPr txBox="1"/>
          <p:nvPr/>
        </p:nvSpPr>
        <p:spPr>
          <a:xfrm>
            <a:off x="5313346" y="171187"/>
            <a:ext cx="944137"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12" name="CaixaDeTexto 11">
            <a:extLst>
              <a:ext uri="{FF2B5EF4-FFF2-40B4-BE49-F238E27FC236}">
                <a16:creationId xmlns:a16="http://schemas.microsoft.com/office/drawing/2014/main" id="{4E8379A2-5C64-7CD2-774B-12AB76DDBA9F}"/>
              </a:ext>
            </a:extLst>
          </p:cNvPr>
          <p:cNvSpPr txBox="1"/>
          <p:nvPr/>
        </p:nvSpPr>
        <p:spPr>
          <a:xfrm>
            <a:off x="7083883" y="1342471"/>
            <a:ext cx="3047455" cy="338554"/>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disponibilidade (AZ-1)</a:t>
            </a:r>
            <a:endParaRPr lang="pt-BR" sz="1600" dirty="0">
              <a:solidFill>
                <a:schemeClr val="accent5"/>
              </a:solidFill>
            </a:endParaRPr>
          </a:p>
        </p:txBody>
      </p:sp>
      <p:sp>
        <p:nvSpPr>
          <p:cNvPr id="16" name="CaixaDeTexto 15">
            <a:extLst>
              <a:ext uri="{FF2B5EF4-FFF2-40B4-BE49-F238E27FC236}">
                <a16:creationId xmlns:a16="http://schemas.microsoft.com/office/drawing/2014/main" id="{DCDB3B3F-8B71-AA5D-3461-95BE8CC95AA2}"/>
              </a:ext>
            </a:extLst>
          </p:cNvPr>
          <p:cNvSpPr txBox="1"/>
          <p:nvPr/>
        </p:nvSpPr>
        <p:spPr>
          <a:xfrm>
            <a:off x="7162728" y="4416547"/>
            <a:ext cx="3047455" cy="338554"/>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disponibilidade (AZ-2)</a:t>
            </a:r>
            <a:endParaRPr lang="pt-BR" sz="1600" dirty="0">
              <a:solidFill>
                <a:schemeClr val="accent5"/>
              </a:solidFill>
            </a:endParaRPr>
          </a:p>
        </p:txBody>
      </p:sp>
      <p:pic>
        <p:nvPicPr>
          <p:cNvPr id="2064" name="Picture 16">
            <a:extLst>
              <a:ext uri="{FF2B5EF4-FFF2-40B4-BE49-F238E27FC236}">
                <a16:creationId xmlns:a16="http://schemas.microsoft.com/office/drawing/2014/main" id="{33BEF15F-03B9-6E95-72E6-DEBB3455D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8000" y="3320662"/>
            <a:ext cx="72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Agrupar 54">
            <a:extLst>
              <a:ext uri="{FF2B5EF4-FFF2-40B4-BE49-F238E27FC236}">
                <a16:creationId xmlns:a16="http://schemas.microsoft.com/office/drawing/2014/main" id="{CE1F8A3A-0174-9243-425A-7633F72351DA}"/>
              </a:ext>
            </a:extLst>
          </p:cNvPr>
          <p:cNvGrpSpPr/>
          <p:nvPr/>
        </p:nvGrpSpPr>
        <p:grpSpPr>
          <a:xfrm>
            <a:off x="5325925" y="1357169"/>
            <a:ext cx="6463486" cy="1851812"/>
            <a:chOff x="5325925" y="1357169"/>
            <a:chExt cx="6463486" cy="1851812"/>
          </a:xfrm>
        </p:grpSpPr>
        <p:sp>
          <p:nvSpPr>
            <p:cNvPr id="11" name="Retângulo 10">
              <a:extLst>
                <a:ext uri="{FF2B5EF4-FFF2-40B4-BE49-F238E27FC236}">
                  <a16:creationId xmlns:a16="http://schemas.microsoft.com/office/drawing/2014/main" id="{982763D0-4373-331B-8DF5-93951ED3D42D}"/>
                </a:ext>
              </a:extLst>
            </p:cNvPr>
            <p:cNvSpPr/>
            <p:nvPr/>
          </p:nvSpPr>
          <p:spPr>
            <a:xfrm>
              <a:off x="5325925" y="1357169"/>
              <a:ext cx="6463486" cy="1851812"/>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52" name="Agrupar 51">
              <a:extLst>
                <a:ext uri="{FF2B5EF4-FFF2-40B4-BE49-F238E27FC236}">
                  <a16:creationId xmlns:a16="http://schemas.microsoft.com/office/drawing/2014/main" id="{153362EC-4DAD-74D2-53E4-43528E789F20}"/>
                </a:ext>
              </a:extLst>
            </p:cNvPr>
            <p:cNvGrpSpPr/>
            <p:nvPr/>
          </p:nvGrpSpPr>
          <p:grpSpPr>
            <a:xfrm>
              <a:off x="6155064" y="1555545"/>
              <a:ext cx="2298700" cy="1549400"/>
              <a:chOff x="6171915" y="2128049"/>
              <a:chExt cx="2298700" cy="1549400"/>
            </a:xfrm>
          </p:grpSpPr>
          <p:pic>
            <p:nvPicPr>
              <p:cNvPr id="2068" name="Picture 20">
                <a:extLst>
                  <a:ext uri="{FF2B5EF4-FFF2-40B4-BE49-F238E27FC236}">
                    <a16:creationId xmlns:a16="http://schemas.microsoft.com/office/drawing/2014/main" id="{101E53FC-C468-F312-0170-E4A05EBD0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915" y="2128049"/>
                <a:ext cx="2298700" cy="1549400"/>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32">
                <a:extLst>
                  <a:ext uri="{FF2B5EF4-FFF2-40B4-BE49-F238E27FC236}">
                    <a16:creationId xmlns:a16="http://schemas.microsoft.com/office/drawing/2014/main" id="{0D2619DD-55A8-67D9-2C99-789672841CAD}"/>
                  </a:ext>
                </a:extLst>
              </p:cNvPr>
              <p:cNvSpPr txBox="1"/>
              <p:nvPr/>
            </p:nvSpPr>
            <p:spPr>
              <a:xfrm>
                <a:off x="6587868" y="2275118"/>
                <a:ext cx="1551816" cy="307777"/>
              </a:xfrm>
              <a:prstGeom prst="rect">
                <a:avLst/>
              </a:prstGeom>
              <a:noFill/>
            </p:spPr>
            <p:txBody>
              <a:bodyPr wrap="square">
                <a:spAutoFit/>
              </a:bodyPr>
              <a:lstStyle/>
              <a:p>
                <a:r>
                  <a:rPr lang="pt-BR" sz="1400" dirty="0">
                    <a:solidFill>
                      <a:schemeClr val="accent6"/>
                    </a:solidFill>
                    <a:latin typeface="Fredoka" pitchFamily="2" charset="-79"/>
                    <a:cs typeface="Fredoka" pitchFamily="2" charset="-79"/>
                  </a:rPr>
                  <a:t>Sub-rede pública</a:t>
                </a:r>
              </a:p>
            </p:txBody>
          </p:sp>
          <p:pic>
            <p:nvPicPr>
              <p:cNvPr id="18" name="Picture 26">
                <a:extLst>
                  <a:ext uri="{FF2B5EF4-FFF2-40B4-BE49-F238E27FC236}">
                    <a16:creationId xmlns:a16="http://schemas.microsoft.com/office/drawing/2014/main" id="{D358220F-B3AA-3DB0-CF18-D732CDDB0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265" y="261927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6" name="CaixaDeTexto 45">
                <a:extLst>
                  <a:ext uri="{FF2B5EF4-FFF2-40B4-BE49-F238E27FC236}">
                    <a16:creationId xmlns:a16="http://schemas.microsoft.com/office/drawing/2014/main" id="{EA54FAB6-5F8E-1937-8810-F2D685F475AA}"/>
                  </a:ext>
                </a:extLst>
              </p:cNvPr>
              <p:cNvSpPr txBox="1"/>
              <p:nvPr/>
            </p:nvSpPr>
            <p:spPr>
              <a:xfrm>
                <a:off x="6811191" y="3237383"/>
                <a:ext cx="1099236" cy="261610"/>
              </a:xfrm>
              <a:prstGeom prst="rect">
                <a:avLst/>
              </a:prstGeom>
              <a:noFill/>
            </p:spPr>
            <p:txBody>
              <a:bodyPr wrap="square">
                <a:spAutoFit/>
              </a:bodyPr>
              <a:lstStyle/>
              <a:p>
                <a:pPr algn="ctr"/>
                <a:r>
                  <a:rPr lang="pt-BR" sz="1100" dirty="0">
                    <a:latin typeface="Fredoka" pitchFamily="2" charset="-79"/>
                    <a:cs typeface="Fredoka" pitchFamily="2" charset="-79"/>
                  </a:rPr>
                  <a:t>NAT Gateway</a:t>
                </a:r>
                <a:endParaRPr lang="pt-BR" sz="1100" dirty="0"/>
              </a:p>
            </p:txBody>
          </p:sp>
        </p:grpSp>
        <p:grpSp>
          <p:nvGrpSpPr>
            <p:cNvPr id="54" name="Agrupar 53">
              <a:extLst>
                <a:ext uri="{FF2B5EF4-FFF2-40B4-BE49-F238E27FC236}">
                  <a16:creationId xmlns:a16="http://schemas.microsoft.com/office/drawing/2014/main" id="{05837DED-2631-045E-7086-0E9653FEC0C5}"/>
                </a:ext>
              </a:extLst>
            </p:cNvPr>
            <p:cNvGrpSpPr/>
            <p:nvPr/>
          </p:nvGrpSpPr>
          <p:grpSpPr>
            <a:xfrm>
              <a:off x="8818859" y="1547971"/>
              <a:ext cx="2298700" cy="1549400"/>
              <a:chOff x="8849022" y="2120289"/>
              <a:chExt cx="2298700" cy="1549400"/>
            </a:xfrm>
          </p:grpSpPr>
          <p:pic>
            <p:nvPicPr>
              <p:cNvPr id="2070" name="Picture 22">
                <a:extLst>
                  <a:ext uri="{FF2B5EF4-FFF2-40B4-BE49-F238E27FC236}">
                    <a16:creationId xmlns:a16="http://schemas.microsoft.com/office/drawing/2014/main" id="{13148AB5-1653-8369-90A0-260D418F21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9022" y="2120289"/>
                <a:ext cx="2298700" cy="1549400"/>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33">
                <a:extLst>
                  <a:ext uri="{FF2B5EF4-FFF2-40B4-BE49-F238E27FC236}">
                    <a16:creationId xmlns:a16="http://schemas.microsoft.com/office/drawing/2014/main" id="{21DA7174-3DA0-2769-23DC-7E52DCAC18F1}"/>
                  </a:ext>
                </a:extLst>
              </p:cNvPr>
              <p:cNvSpPr txBox="1"/>
              <p:nvPr/>
            </p:nvSpPr>
            <p:spPr>
              <a:xfrm>
                <a:off x="9292739" y="2250240"/>
                <a:ext cx="1653444" cy="307777"/>
              </a:xfrm>
              <a:prstGeom prst="rect">
                <a:avLst/>
              </a:prstGeom>
              <a:noFill/>
            </p:spPr>
            <p:txBody>
              <a:bodyPr wrap="square">
                <a:spAutoFit/>
              </a:bodyPr>
              <a:lstStyle/>
              <a:p>
                <a:r>
                  <a:rPr lang="pt-BR" sz="1400" dirty="0">
                    <a:solidFill>
                      <a:srgbClr val="0070C0"/>
                    </a:solidFill>
                    <a:latin typeface="Fredoka" pitchFamily="2" charset="-79"/>
                    <a:cs typeface="Fredoka" pitchFamily="2" charset="-79"/>
                  </a:rPr>
                  <a:t>Sub-rede privada</a:t>
                </a:r>
                <a:endParaRPr lang="pt-BR" sz="1400" dirty="0"/>
              </a:p>
            </p:txBody>
          </p:sp>
          <p:pic>
            <p:nvPicPr>
              <p:cNvPr id="2050" name="Picture 2">
                <a:extLst>
                  <a:ext uri="{FF2B5EF4-FFF2-40B4-BE49-F238E27FC236}">
                    <a16:creationId xmlns:a16="http://schemas.microsoft.com/office/drawing/2014/main" id="{EA7AB544-7D53-D07E-9BB5-44175A9D6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0222" y="2541122"/>
                <a:ext cx="876300" cy="876300"/>
              </a:xfrm>
              <a:prstGeom prst="rect">
                <a:avLst/>
              </a:prstGeom>
              <a:noFill/>
              <a:extLst>
                <a:ext uri="{909E8E84-426E-40DD-AFC4-6F175D3DCCD1}">
                  <a14:hiddenFill xmlns:a14="http://schemas.microsoft.com/office/drawing/2010/main">
                    <a:solidFill>
                      <a:srgbClr val="FFFFFF"/>
                    </a:solidFill>
                  </a14:hiddenFill>
                </a:ext>
              </a:extLst>
            </p:spPr>
          </p:pic>
          <p:sp>
            <p:nvSpPr>
              <p:cNvPr id="43" name="CaixaDeTexto 42">
                <a:extLst>
                  <a:ext uri="{FF2B5EF4-FFF2-40B4-BE49-F238E27FC236}">
                    <a16:creationId xmlns:a16="http://schemas.microsoft.com/office/drawing/2014/main" id="{85FE0C24-E6C0-F6F6-EC66-F35E28358B83}"/>
                  </a:ext>
                </a:extLst>
              </p:cNvPr>
              <p:cNvSpPr txBox="1"/>
              <p:nvPr/>
            </p:nvSpPr>
            <p:spPr>
              <a:xfrm>
                <a:off x="9159058" y="3249226"/>
                <a:ext cx="1689611" cy="261610"/>
              </a:xfrm>
              <a:prstGeom prst="rect">
                <a:avLst/>
              </a:prstGeom>
              <a:noFill/>
            </p:spPr>
            <p:txBody>
              <a:bodyPr wrap="square">
                <a:spAutoFit/>
              </a:bodyPr>
              <a:lstStyle/>
              <a:p>
                <a:pPr algn="ctr"/>
                <a:r>
                  <a:rPr lang="pt-BR" sz="1100" dirty="0">
                    <a:latin typeface="Fredoka" pitchFamily="2" charset="-79"/>
                    <a:cs typeface="Fredoka" pitchFamily="2" charset="-79"/>
                  </a:rPr>
                  <a:t>Servidor de aplicativos</a:t>
                </a:r>
                <a:endParaRPr lang="pt-BR" sz="1100" dirty="0"/>
              </a:p>
            </p:txBody>
          </p:sp>
        </p:grpSp>
      </p:grpSp>
      <p:grpSp>
        <p:nvGrpSpPr>
          <p:cNvPr id="56" name="Agrupar 55">
            <a:extLst>
              <a:ext uri="{FF2B5EF4-FFF2-40B4-BE49-F238E27FC236}">
                <a16:creationId xmlns:a16="http://schemas.microsoft.com/office/drawing/2014/main" id="{381D8C08-4150-3956-08E5-D6A657FCC910}"/>
              </a:ext>
            </a:extLst>
          </p:cNvPr>
          <p:cNvGrpSpPr/>
          <p:nvPr/>
        </p:nvGrpSpPr>
        <p:grpSpPr>
          <a:xfrm>
            <a:off x="5313346" y="4428312"/>
            <a:ext cx="6463486" cy="1851812"/>
            <a:chOff x="5325925" y="1357169"/>
            <a:chExt cx="6463486" cy="1851812"/>
          </a:xfrm>
        </p:grpSpPr>
        <p:sp>
          <p:nvSpPr>
            <p:cNvPr id="57" name="Retângulo 56">
              <a:extLst>
                <a:ext uri="{FF2B5EF4-FFF2-40B4-BE49-F238E27FC236}">
                  <a16:creationId xmlns:a16="http://schemas.microsoft.com/office/drawing/2014/main" id="{4EC6F658-5EF2-F2B1-39E0-5403961DD6DC}"/>
                </a:ext>
              </a:extLst>
            </p:cNvPr>
            <p:cNvSpPr/>
            <p:nvPr/>
          </p:nvSpPr>
          <p:spPr>
            <a:xfrm>
              <a:off x="5325925" y="1357169"/>
              <a:ext cx="6463486" cy="1851812"/>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58" name="Agrupar 57">
              <a:extLst>
                <a:ext uri="{FF2B5EF4-FFF2-40B4-BE49-F238E27FC236}">
                  <a16:creationId xmlns:a16="http://schemas.microsoft.com/office/drawing/2014/main" id="{67358B18-AB9D-D41C-1C8F-43AD2BA0970A}"/>
                </a:ext>
              </a:extLst>
            </p:cNvPr>
            <p:cNvGrpSpPr/>
            <p:nvPr/>
          </p:nvGrpSpPr>
          <p:grpSpPr>
            <a:xfrm>
              <a:off x="6155064" y="1555545"/>
              <a:ext cx="2298700" cy="1549400"/>
              <a:chOff x="6171915" y="2128049"/>
              <a:chExt cx="2298700" cy="1549400"/>
            </a:xfrm>
          </p:grpSpPr>
          <p:pic>
            <p:nvPicPr>
              <p:cNvPr id="2048" name="Picture 20">
                <a:extLst>
                  <a:ext uri="{FF2B5EF4-FFF2-40B4-BE49-F238E27FC236}">
                    <a16:creationId xmlns:a16="http://schemas.microsoft.com/office/drawing/2014/main" id="{A4ECD610-1BF2-992A-76F2-421B725B8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915" y="2128049"/>
                <a:ext cx="2298700" cy="1549400"/>
              </a:xfrm>
              <a:prstGeom prst="rect">
                <a:avLst/>
              </a:prstGeom>
              <a:noFill/>
              <a:extLst>
                <a:ext uri="{909E8E84-426E-40DD-AFC4-6F175D3DCCD1}">
                  <a14:hiddenFill xmlns:a14="http://schemas.microsoft.com/office/drawing/2010/main">
                    <a:solidFill>
                      <a:srgbClr val="FFFFFF"/>
                    </a:solidFill>
                  </a14:hiddenFill>
                </a:ext>
              </a:extLst>
            </p:spPr>
          </p:pic>
          <p:sp>
            <p:nvSpPr>
              <p:cNvPr id="2049" name="CaixaDeTexto 2048">
                <a:extLst>
                  <a:ext uri="{FF2B5EF4-FFF2-40B4-BE49-F238E27FC236}">
                    <a16:creationId xmlns:a16="http://schemas.microsoft.com/office/drawing/2014/main" id="{7391D3A6-22BA-9296-A209-BCB7C5CDF7D3}"/>
                  </a:ext>
                </a:extLst>
              </p:cNvPr>
              <p:cNvSpPr txBox="1"/>
              <p:nvPr/>
            </p:nvSpPr>
            <p:spPr>
              <a:xfrm>
                <a:off x="6587868" y="2275118"/>
                <a:ext cx="1551816" cy="307777"/>
              </a:xfrm>
              <a:prstGeom prst="rect">
                <a:avLst/>
              </a:prstGeom>
              <a:noFill/>
            </p:spPr>
            <p:txBody>
              <a:bodyPr wrap="square">
                <a:spAutoFit/>
              </a:bodyPr>
              <a:lstStyle/>
              <a:p>
                <a:r>
                  <a:rPr lang="pt-BR" sz="1400" dirty="0">
                    <a:solidFill>
                      <a:schemeClr val="accent6"/>
                    </a:solidFill>
                    <a:latin typeface="Fredoka" pitchFamily="2" charset="-79"/>
                    <a:cs typeface="Fredoka" pitchFamily="2" charset="-79"/>
                  </a:rPr>
                  <a:t>Sub-rede pública</a:t>
                </a:r>
              </a:p>
            </p:txBody>
          </p:sp>
          <p:pic>
            <p:nvPicPr>
              <p:cNvPr id="2051" name="Picture 26">
                <a:extLst>
                  <a:ext uri="{FF2B5EF4-FFF2-40B4-BE49-F238E27FC236}">
                    <a16:creationId xmlns:a16="http://schemas.microsoft.com/office/drawing/2014/main" id="{4E069EEF-B8D3-E25D-E1AE-7B533EBF3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265" y="261927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053" name="CaixaDeTexto 2052">
                <a:extLst>
                  <a:ext uri="{FF2B5EF4-FFF2-40B4-BE49-F238E27FC236}">
                    <a16:creationId xmlns:a16="http://schemas.microsoft.com/office/drawing/2014/main" id="{7E165D2C-6E95-5410-BB13-A1A23489462F}"/>
                  </a:ext>
                </a:extLst>
              </p:cNvPr>
              <p:cNvSpPr txBox="1"/>
              <p:nvPr/>
            </p:nvSpPr>
            <p:spPr>
              <a:xfrm>
                <a:off x="6811191" y="3237383"/>
                <a:ext cx="1099236" cy="261610"/>
              </a:xfrm>
              <a:prstGeom prst="rect">
                <a:avLst/>
              </a:prstGeom>
              <a:noFill/>
            </p:spPr>
            <p:txBody>
              <a:bodyPr wrap="square">
                <a:spAutoFit/>
              </a:bodyPr>
              <a:lstStyle/>
              <a:p>
                <a:pPr algn="ctr"/>
                <a:r>
                  <a:rPr lang="pt-BR" sz="1100" dirty="0">
                    <a:latin typeface="Fredoka" pitchFamily="2" charset="-79"/>
                    <a:cs typeface="Fredoka" pitchFamily="2" charset="-79"/>
                  </a:rPr>
                  <a:t>NAT Gateway</a:t>
                </a:r>
                <a:endParaRPr lang="pt-BR" sz="1100" dirty="0"/>
              </a:p>
            </p:txBody>
          </p:sp>
        </p:grpSp>
        <p:grpSp>
          <p:nvGrpSpPr>
            <p:cNvPr id="59" name="Agrupar 58">
              <a:extLst>
                <a:ext uri="{FF2B5EF4-FFF2-40B4-BE49-F238E27FC236}">
                  <a16:creationId xmlns:a16="http://schemas.microsoft.com/office/drawing/2014/main" id="{D0AF7E2E-F9FD-7977-FB35-75CF1DB239C4}"/>
                </a:ext>
              </a:extLst>
            </p:cNvPr>
            <p:cNvGrpSpPr/>
            <p:nvPr/>
          </p:nvGrpSpPr>
          <p:grpSpPr>
            <a:xfrm>
              <a:off x="8818859" y="1547971"/>
              <a:ext cx="2298700" cy="1549400"/>
              <a:chOff x="8849022" y="2120289"/>
              <a:chExt cx="2298700" cy="1549400"/>
            </a:xfrm>
          </p:grpSpPr>
          <p:pic>
            <p:nvPicPr>
              <p:cNvPr id="60" name="Picture 22">
                <a:extLst>
                  <a:ext uri="{FF2B5EF4-FFF2-40B4-BE49-F238E27FC236}">
                    <a16:creationId xmlns:a16="http://schemas.microsoft.com/office/drawing/2014/main" id="{5FEDC3FA-F67A-AC7C-9877-E3E4DE5BFD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9022" y="2120289"/>
                <a:ext cx="2298700" cy="1549400"/>
              </a:xfrm>
              <a:prstGeom prst="rect">
                <a:avLst/>
              </a:prstGeom>
              <a:noFill/>
              <a:extLst>
                <a:ext uri="{909E8E84-426E-40DD-AFC4-6F175D3DCCD1}">
                  <a14:hiddenFill xmlns:a14="http://schemas.microsoft.com/office/drawing/2010/main">
                    <a:solidFill>
                      <a:srgbClr val="FFFFFF"/>
                    </a:solidFill>
                  </a14:hiddenFill>
                </a:ext>
              </a:extLst>
            </p:spPr>
          </p:pic>
          <p:sp>
            <p:nvSpPr>
              <p:cNvPr id="61" name="CaixaDeTexto 60">
                <a:extLst>
                  <a:ext uri="{FF2B5EF4-FFF2-40B4-BE49-F238E27FC236}">
                    <a16:creationId xmlns:a16="http://schemas.microsoft.com/office/drawing/2014/main" id="{1AC582D9-B321-BA27-E492-87376DFAA681}"/>
                  </a:ext>
                </a:extLst>
              </p:cNvPr>
              <p:cNvSpPr txBox="1"/>
              <p:nvPr/>
            </p:nvSpPr>
            <p:spPr>
              <a:xfrm>
                <a:off x="9292739" y="2250240"/>
                <a:ext cx="1653444" cy="307777"/>
              </a:xfrm>
              <a:prstGeom prst="rect">
                <a:avLst/>
              </a:prstGeom>
              <a:noFill/>
            </p:spPr>
            <p:txBody>
              <a:bodyPr wrap="square">
                <a:spAutoFit/>
              </a:bodyPr>
              <a:lstStyle/>
              <a:p>
                <a:r>
                  <a:rPr lang="pt-BR" sz="1400" dirty="0">
                    <a:solidFill>
                      <a:srgbClr val="0070C0"/>
                    </a:solidFill>
                    <a:latin typeface="Fredoka" pitchFamily="2" charset="-79"/>
                    <a:cs typeface="Fredoka" pitchFamily="2" charset="-79"/>
                  </a:rPr>
                  <a:t>Sub-rede privada</a:t>
                </a:r>
                <a:endParaRPr lang="pt-BR" sz="1400" dirty="0"/>
              </a:p>
            </p:txBody>
          </p:sp>
          <p:pic>
            <p:nvPicPr>
              <p:cNvPr id="62" name="Picture 2">
                <a:extLst>
                  <a:ext uri="{FF2B5EF4-FFF2-40B4-BE49-F238E27FC236}">
                    <a16:creationId xmlns:a16="http://schemas.microsoft.com/office/drawing/2014/main" id="{661689F1-AF31-0D47-72B9-0C376052D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0222" y="2541122"/>
                <a:ext cx="876300" cy="876300"/>
              </a:xfrm>
              <a:prstGeom prst="rect">
                <a:avLst/>
              </a:prstGeom>
              <a:noFill/>
              <a:extLst>
                <a:ext uri="{909E8E84-426E-40DD-AFC4-6F175D3DCCD1}">
                  <a14:hiddenFill xmlns:a14="http://schemas.microsoft.com/office/drawing/2010/main">
                    <a:solidFill>
                      <a:srgbClr val="FFFFFF"/>
                    </a:solidFill>
                  </a14:hiddenFill>
                </a:ext>
              </a:extLst>
            </p:spPr>
          </p:pic>
          <p:sp>
            <p:nvSpPr>
              <p:cNvPr id="63" name="CaixaDeTexto 62">
                <a:extLst>
                  <a:ext uri="{FF2B5EF4-FFF2-40B4-BE49-F238E27FC236}">
                    <a16:creationId xmlns:a16="http://schemas.microsoft.com/office/drawing/2014/main" id="{775DC50F-CF2E-6BF6-2F69-37386EB3ACB2}"/>
                  </a:ext>
                </a:extLst>
              </p:cNvPr>
              <p:cNvSpPr txBox="1"/>
              <p:nvPr/>
            </p:nvSpPr>
            <p:spPr>
              <a:xfrm>
                <a:off x="9159058" y="3249226"/>
                <a:ext cx="1689611" cy="261610"/>
              </a:xfrm>
              <a:prstGeom prst="rect">
                <a:avLst/>
              </a:prstGeom>
              <a:noFill/>
            </p:spPr>
            <p:txBody>
              <a:bodyPr wrap="square">
                <a:spAutoFit/>
              </a:bodyPr>
              <a:lstStyle/>
              <a:p>
                <a:pPr algn="ctr"/>
                <a:r>
                  <a:rPr lang="pt-BR" sz="1100" dirty="0">
                    <a:latin typeface="Fredoka" pitchFamily="2" charset="-79"/>
                    <a:cs typeface="Fredoka" pitchFamily="2" charset="-79"/>
                  </a:rPr>
                  <a:t>Servidor de aplicativos</a:t>
                </a:r>
                <a:endParaRPr lang="pt-BR" sz="1100" dirty="0"/>
              </a:p>
            </p:txBody>
          </p:sp>
        </p:grpSp>
      </p:grpSp>
      <p:cxnSp>
        <p:nvCxnSpPr>
          <p:cNvPr id="20" name="Conector Reto 19">
            <a:extLst>
              <a:ext uri="{FF2B5EF4-FFF2-40B4-BE49-F238E27FC236}">
                <a16:creationId xmlns:a16="http://schemas.microsoft.com/office/drawing/2014/main" id="{8F657A5F-4B81-969F-592D-A46165CFA0E7}"/>
              </a:ext>
            </a:extLst>
          </p:cNvPr>
          <p:cNvCxnSpPr>
            <a:cxnSpLocks/>
          </p:cNvCxnSpPr>
          <p:nvPr/>
        </p:nvCxnSpPr>
        <p:spPr>
          <a:xfrm>
            <a:off x="7651835" y="5467145"/>
            <a:ext cx="1853066" cy="0"/>
          </a:xfrm>
          <a:prstGeom prst="line">
            <a:avLst/>
          </a:prstGeom>
          <a:ln w="38100">
            <a:solidFill>
              <a:srgbClr val="FF2F92"/>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7" name="Conector Reto 2056">
            <a:extLst>
              <a:ext uri="{FF2B5EF4-FFF2-40B4-BE49-F238E27FC236}">
                <a16:creationId xmlns:a16="http://schemas.microsoft.com/office/drawing/2014/main" id="{D4FEF006-C4E9-9CF4-63A8-57AD74D813F6}"/>
              </a:ext>
            </a:extLst>
          </p:cNvPr>
          <p:cNvCxnSpPr>
            <a:cxnSpLocks/>
          </p:cNvCxnSpPr>
          <p:nvPr/>
        </p:nvCxnSpPr>
        <p:spPr>
          <a:xfrm>
            <a:off x="7651835" y="2410679"/>
            <a:ext cx="1853066" cy="0"/>
          </a:xfrm>
          <a:prstGeom prst="line">
            <a:avLst/>
          </a:prstGeom>
          <a:ln w="38100">
            <a:solidFill>
              <a:srgbClr val="FF2F92"/>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D4309E52-1EF3-24D7-0B51-8C182CAB2612}"/>
              </a:ext>
            </a:extLst>
          </p:cNvPr>
          <p:cNvCxnSpPr>
            <a:cxnSpLocks/>
          </p:cNvCxnSpPr>
          <p:nvPr/>
        </p:nvCxnSpPr>
        <p:spPr>
          <a:xfrm>
            <a:off x="4324450" y="3492993"/>
            <a:ext cx="3785804" cy="0"/>
          </a:xfrm>
          <a:prstGeom prst="line">
            <a:avLst/>
          </a:prstGeom>
          <a:ln w="38100">
            <a:solidFill>
              <a:srgbClr val="5AB5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4851454D-9438-F449-6B94-1988594EA1D5}"/>
              </a:ext>
            </a:extLst>
          </p:cNvPr>
          <p:cNvCxnSpPr>
            <a:cxnSpLocks/>
          </p:cNvCxnSpPr>
          <p:nvPr/>
        </p:nvCxnSpPr>
        <p:spPr>
          <a:xfrm flipV="1">
            <a:off x="6154329" y="2378096"/>
            <a:ext cx="0" cy="3124179"/>
          </a:xfrm>
          <a:prstGeom prst="line">
            <a:avLst/>
          </a:prstGeom>
          <a:ln w="38100">
            <a:solidFill>
              <a:srgbClr val="FF2F9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DF4B893A-B3C1-A6BA-7FF0-5600D39F4611}"/>
              </a:ext>
            </a:extLst>
          </p:cNvPr>
          <p:cNvCxnSpPr>
            <a:cxnSpLocks/>
          </p:cNvCxnSpPr>
          <p:nvPr/>
        </p:nvCxnSpPr>
        <p:spPr>
          <a:xfrm flipH="1" flipV="1">
            <a:off x="6138768" y="2396321"/>
            <a:ext cx="789350" cy="0"/>
          </a:xfrm>
          <a:prstGeom prst="line">
            <a:avLst/>
          </a:prstGeom>
          <a:ln w="38100">
            <a:solidFill>
              <a:srgbClr val="FF2F9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9" name="Conector Reto 2078">
            <a:extLst>
              <a:ext uri="{FF2B5EF4-FFF2-40B4-BE49-F238E27FC236}">
                <a16:creationId xmlns:a16="http://schemas.microsoft.com/office/drawing/2014/main" id="{3ECC4322-4EA8-1E4C-E03E-96DE10C94C64}"/>
              </a:ext>
            </a:extLst>
          </p:cNvPr>
          <p:cNvCxnSpPr>
            <a:cxnSpLocks/>
          </p:cNvCxnSpPr>
          <p:nvPr/>
        </p:nvCxnSpPr>
        <p:spPr>
          <a:xfrm flipH="1">
            <a:off x="6202017" y="5482004"/>
            <a:ext cx="742397" cy="0"/>
          </a:xfrm>
          <a:prstGeom prst="line">
            <a:avLst/>
          </a:prstGeom>
          <a:ln w="38100">
            <a:solidFill>
              <a:srgbClr val="FF2F9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D3613099-20B6-8B9D-CA55-49B1E5BF3121}"/>
              </a:ext>
            </a:extLst>
          </p:cNvPr>
          <p:cNvCxnSpPr>
            <a:cxnSpLocks/>
          </p:cNvCxnSpPr>
          <p:nvPr/>
        </p:nvCxnSpPr>
        <p:spPr>
          <a:xfrm flipV="1">
            <a:off x="5812586" y="3841472"/>
            <a:ext cx="360000" cy="3284"/>
          </a:xfrm>
          <a:prstGeom prst="line">
            <a:avLst/>
          </a:prstGeom>
          <a:ln w="38100">
            <a:solidFill>
              <a:srgbClr val="FF2F92"/>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4FD2CEFE-5DE7-A979-2A2C-1C2C2F3BBFF3}"/>
              </a:ext>
            </a:extLst>
          </p:cNvPr>
          <p:cNvCxnSpPr>
            <a:cxnSpLocks/>
          </p:cNvCxnSpPr>
          <p:nvPr/>
        </p:nvCxnSpPr>
        <p:spPr>
          <a:xfrm>
            <a:off x="4296280" y="3855783"/>
            <a:ext cx="1004400" cy="0"/>
          </a:xfrm>
          <a:prstGeom prst="line">
            <a:avLst/>
          </a:prstGeom>
          <a:ln w="38100">
            <a:solidFill>
              <a:srgbClr val="FF2F92"/>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8" name="Conector Reto 2087">
            <a:extLst>
              <a:ext uri="{FF2B5EF4-FFF2-40B4-BE49-F238E27FC236}">
                <a16:creationId xmlns:a16="http://schemas.microsoft.com/office/drawing/2014/main" id="{0C779CD7-108F-5040-775E-EA0589D70FEE}"/>
              </a:ext>
            </a:extLst>
          </p:cNvPr>
          <p:cNvCxnSpPr>
            <a:cxnSpLocks/>
          </p:cNvCxnSpPr>
          <p:nvPr/>
        </p:nvCxnSpPr>
        <p:spPr>
          <a:xfrm flipV="1">
            <a:off x="8777772" y="3871871"/>
            <a:ext cx="1237172" cy="0"/>
          </a:xfrm>
          <a:prstGeom prst="line">
            <a:avLst/>
          </a:prstGeom>
          <a:ln w="38100">
            <a:solidFill>
              <a:srgbClr val="5AB5C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28">
            <a:extLst>
              <a:ext uri="{FF2B5EF4-FFF2-40B4-BE49-F238E27FC236}">
                <a16:creationId xmlns:a16="http://schemas.microsoft.com/office/drawing/2014/main" id="{AB6A471F-31A8-982D-692E-A8230A9F6C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0680" y="3574756"/>
            <a:ext cx="539975"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8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F0D18DCD-9B40-EE38-16F5-9CD93B518BA4}"/>
              </a:ext>
            </a:extLst>
          </p:cNvPr>
          <p:cNvSpPr txBox="1"/>
          <p:nvPr/>
        </p:nvSpPr>
        <p:spPr>
          <a:xfrm>
            <a:off x="2179167" y="156117"/>
            <a:ext cx="7829947" cy="646331"/>
          </a:xfrm>
          <a:prstGeom prst="rect">
            <a:avLst/>
          </a:prstGeom>
          <a:noFill/>
        </p:spPr>
        <p:txBody>
          <a:bodyPr wrap="square">
            <a:spAutoFit/>
          </a:bodyPr>
          <a:lstStyle/>
          <a:p>
            <a:r>
              <a:rPr lang="pt-BR" sz="3600" dirty="0">
                <a:solidFill>
                  <a:schemeClr val="accent4"/>
                </a:solidFill>
                <a:latin typeface="Fredoka" pitchFamily="2" charset="-79"/>
                <a:cs typeface="Fredoka" pitchFamily="2" charset="-79"/>
              </a:rPr>
              <a:t>SEGURANÇA DE TRÁFEGO DA VPC</a:t>
            </a:r>
            <a:endParaRPr lang="pt-BR" sz="3600" dirty="0"/>
          </a:p>
        </p:txBody>
      </p:sp>
      <p:sp>
        <p:nvSpPr>
          <p:cNvPr id="17" name="CaixaDeTexto 16">
            <a:extLst>
              <a:ext uri="{FF2B5EF4-FFF2-40B4-BE49-F238E27FC236}">
                <a16:creationId xmlns:a16="http://schemas.microsoft.com/office/drawing/2014/main" id="{F9BF95F5-19E2-1C70-A618-D9FC5589B8C3}"/>
              </a:ext>
            </a:extLst>
          </p:cNvPr>
          <p:cNvSpPr txBox="1"/>
          <p:nvPr/>
        </p:nvSpPr>
        <p:spPr>
          <a:xfrm>
            <a:off x="3047071" y="3188578"/>
            <a:ext cx="6094140" cy="1200329"/>
          </a:xfrm>
          <a:prstGeom prst="rect">
            <a:avLst/>
          </a:prstGeom>
          <a:noFill/>
        </p:spPr>
        <p:txBody>
          <a:bodyPr wrap="square">
            <a:spAutoFit/>
          </a:bodyPr>
          <a:lstStyle/>
          <a:p>
            <a:r>
              <a:rPr lang="pt-BR" sz="2400" dirty="0">
                <a:solidFill>
                  <a:srgbClr val="FFFFFF"/>
                </a:solidFill>
                <a:latin typeface="Fredoka" pitchFamily="2" charset="-79"/>
                <a:cs typeface="Fredoka" pitchFamily="2" charset="-79"/>
              </a:rPr>
              <a:t>Como podemos filtrar os tráfegos de entrada e saída para proteger os recursos em nossa rede?</a:t>
            </a:r>
            <a:endParaRPr lang="pt-BR" sz="2400" dirty="0"/>
          </a:p>
        </p:txBody>
      </p:sp>
    </p:spTree>
    <p:extLst>
      <p:ext uri="{BB962C8B-B14F-4D97-AF65-F5344CB8AC3E}">
        <p14:creationId xmlns:p14="http://schemas.microsoft.com/office/powerpoint/2010/main" val="376421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503274" y="904041"/>
            <a:ext cx="11185452" cy="1759675"/>
          </a:xfrm>
        </p:spPr>
        <p:txBody>
          <a:bodyPr>
            <a:normAutofit/>
          </a:bodyPr>
          <a:lstStyle/>
          <a:p>
            <a:pPr marL="0" indent="0">
              <a:buNone/>
            </a:pPr>
            <a:r>
              <a:rPr lang="pt-BR" sz="2400" dirty="0">
                <a:solidFill>
                  <a:srgbClr val="FFFFFF"/>
                </a:solidFill>
                <a:latin typeface="Fredoka" pitchFamily="2" charset="-79"/>
                <a:cs typeface="Fredoka" pitchFamily="2" charset="-79"/>
              </a:rPr>
              <a:t>Firewall virtual para os meus serviços como EC2. Atua na camada do serviço (não na subnet) e são stateful. Posso atribuir mais um security group na EC2</a:t>
            </a:r>
          </a:p>
          <a:p>
            <a:pPr marL="0" indent="0">
              <a:buNone/>
            </a:pPr>
            <a:endParaRPr lang="pt-BR" sz="2400" dirty="0">
              <a:solidFill>
                <a:srgbClr val="FFFFFF"/>
              </a:solidFill>
              <a:latin typeface="Fredoka" pitchFamily="2" charset="-79"/>
              <a:cs typeface="Fredoka" pitchFamily="2" charset="-79"/>
            </a:endParaRPr>
          </a:p>
          <a:p>
            <a:pPr marL="0" indent="0">
              <a:buNone/>
            </a:pPr>
            <a:r>
              <a:rPr lang="pt-BR" sz="2400" dirty="0">
                <a:solidFill>
                  <a:srgbClr val="FFFFFF"/>
                </a:solidFill>
                <a:latin typeface="Fredoka" pitchFamily="2" charset="-79"/>
                <a:cs typeface="Fredoka" pitchFamily="2" charset="-79"/>
              </a:rPr>
              <a:t>Regras apenas de permissão, não de negação</a:t>
            </a: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sp>
        <p:nvSpPr>
          <p:cNvPr id="4" name="Seta para a Direita 3">
            <a:extLst>
              <a:ext uri="{FF2B5EF4-FFF2-40B4-BE49-F238E27FC236}">
                <a16:creationId xmlns:a16="http://schemas.microsoft.com/office/drawing/2014/main" id="{141F3BA3-A5CC-649C-5CD2-A7E958446175}"/>
              </a:ext>
            </a:extLst>
          </p:cNvPr>
          <p:cNvSpPr/>
          <p:nvPr/>
        </p:nvSpPr>
        <p:spPr>
          <a:xfrm>
            <a:off x="1343025" y="4131236"/>
            <a:ext cx="766152" cy="35119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5" name="Agrupar 24">
            <a:extLst>
              <a:ext uri="{FF2B5EF4-FFF2-40B4-BE49-F238E27FC236}">
                <a16:creationId xmlns:a16="http://schemas.microsoft.com/office/drawing/2014/main" id="{1ACB2475-432B-6332-C867-01A12D6D480F}"/>
              </a:ext>
            </a:extLst>
          </p:cNvPr>
          <p:cNvGrpSpPr/>
          <p:nvPr/>
        </p:nvGrpSpPr>
        <p:grpSpPr>
          <a:xfrm>
            <a:off x="2084778" y="3424149"/>
            <a:ext cx="2540138" cy="2540138"/>
            <a:chOff x="2140719" y="3380125"/>
            <a:chExt cx="2540138" cy="2540138"/>
          </a:xfrm>
        </p:grpSpPr>
        <p:pic>
          <p:nvPicPr>
            <p:cNvPr id="20" name="Picture 2">
              <a:extLst>
                <a:ext uri="{FF2B5EF4-FFF2-40B4-BE49-F238E27FC236}">
                  <a16:creationId xmlns:a16="http://schemas.microsoft.com/office/drawing/2014/main" id="{81DDFE87-26FF-8EB5-2839-1BE0906C1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9" y="3380125"/>
              <a:ext cx="2540138" cy="2540138"/>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053E8BA5-E1D1-3F05-BE1A-8CF01C0FCB77}"/>
                </a:ext>
              </a:extLst>
            </p:cNvPr>
            <p:cNvSpPr txBox="1"/>
            <p:nvPr/>
          </p:nvSpPr>
          <p:spPr>
            <a:xfrm>
              <a:off x="2404135" y="3676002"/>
              <a:ext cx="2051900" cy="338554"/>
            </a:xfrm>
            <a:prstGeom prst="rect">
              <a:avLst/>
            </a:prstGeom>
            <a:noFill/>
          </p:spPr>
          <p:txBody>
            <a:bodyPr wrap="square">
              <a:spAutoFit/>
            </a:bodyPr>
            <a:lstStyle/>
            <a:p>
              <a:r>
                <a:rPr lang="pt-BR" sz="1600" dirty="0">
                  <a:solidFill>
                    <a:srgbClr val="FF0000"/>
                  </a:solidFill>
                  <a:latin typeface="Fredoka" pitchFamily="2" charset="-79"/>
                  <a:cs typeface="Fredoka" pitchFamily="2" charset="-79"/>
                </a:rPr>
                <a:t>Grupo de segurança</a:t>
              </a:r>
              <a:endParaRPr lang="pt-BR" sz="1600" dirty="0">
                <a:solidFill>
                  <a:srgbClr val="FF0000"/>
                </a:solidFill>
              </a:endParaRPr>
            </a:p>
          </p:txBody>
        </p:sp>
      </p:grpSp>
      <p:sp>
        <p:nvSpPr>
          <p:cNvPr id="23" name="CaixaDeTexto 22">
            <a:extLst>
              <a:ext uri="{FF2B5EF4-FFF2-40B4-BE49-F238E27FC236}">
                <a16:creationId xmlns:a16="http://schemas.microsoft.com/office/drawing/2014/main" id="{CD429A44-C972-50F5-EDE2-84CB793BD95F}"/>
              </a:ext>
            </a:extLst>
          </p:cNvPr>
          <p:cNvSpPr txBox="1"/>
          <p:nvPr/>
        </p:nvSpPr>
        <p:spPr>
          <a:xfrm>
            <a:off x="2261053" y="2831303"/>
            <a:ext cx="2379738" cy="707886"/>
          </a:xfrm>
          <a:prstGeom prst="rect">
            <a:avLst/>
          </a:prstGeom>
          <a:noFill/>
        </p:spPr>
        <p:txBody>
          <a:bodyPr wrap="square">
            <a:spAutoFit/>
          </a:bodyPr>
          <a:lstStyle/>
          <a:p>
            <a:pPr algn="ctr"/>
            <a:r>
              <a:rPr lang="pt-BR" sz="2000" dirty="0">
                <a:solidFill>
                  <a:srgbClr val="FF0000"/>
                </a:solidFill>
                <a:latin typeface="Fredoka" pitchFamily="2" charset="-79"/>
                <a:cs typeface="Fredoka" pitchFamily="2" charset="-79"/>
              </a:rPr>
              <a:t>Bloquear</a:t>
            </a:r>
            <a:r>
              <a:rPr lang="pt-BR" sz="2000" dirty="0">
                <a:solidFill>
                  <a:srgbClr val="FFFFFF"/>
                </a:solidFill>
                <a:latin typeface="Fredoka" pitchFamily="2" charset="-79"/>
                <a:cs typeface="Fredoka" pitchFamily="2" charset="-79"/>
              </a:rPr>
              <a:t> todo o tráfego de entrada</a:t>
            </a:r>
            <a:endParaRPr lang="pt-BR" sz="2000" dirty="0"/>
          </a:p>
        </p:txBody>
      </p:sp>
      <p:sp>
        <p:nvSpPr>
          <p:cNvPr id="24" name="CaixaDeTexto 23">
            <a:extLst>
              <a:ext uri="{FF2B5EF4-FFF2-40B4-BE49-F238E27FC236}">
                <a16:creationId xmlns:a16="http://schemas.microsoft.com/office/drawing/2014/main" id="{E695D39D-0C5B-AA15-3B80-A7CE688C2629}"/>
              </a:ext>
            </a:extLst>
          </p:cNvPr>
          <p:cNvSpPr txBox="1"/>
          <p:nvPr/>
        </p:nvSpPr>
        <p:spPr>
          <a:xfrm>
            <a:off x="7775388" y="2857420"/>
            <a:ext cx="2379738" cy="707886"/>
          </a:xfrm>
          <a:prstGeom prst="rect">
            <a:avLst/>
          </a:prstGeom>
          <a:noFill/>
        </p:spPr>
        <p:txBody>
          <a:bodyPr wrap="square">
            <a:spAutoFit/>
          </a:bodyPr>
          <a:lstStyle/>
          <a:p>
            <a:pPr algn="ctr"/>
            <a:r>
              <a:rPr lang="pt-BR" sz="2000" dirty="0">
                <a:solidFill>
                  <a:schemeClr val="accent6"/>
                </a:solidFill>
                <a:latin typeface="Fredoka" pitchFamily="2" charset="-79"/>
                <a:cs typeface="Fredoka" pitchFamily="2" charset="-79"/>
              </a:rPr>
              <a:t>Permitir</a:t>
            </a:r>
            <a:r>
              <a:rPr lang="pt-BR" sz="2000" dirty="0">
                <a:solidFill>
                  <a:srgbClr val="FFFFFF"/>
                </a:solidFill>
                <a:latin typeface="Fredoka" pitchFamily="2" charset="-79"/>
                <a:cs typeface="Fredoka" pitchFamily="2" charset="-79"/>
              </a:rPr>
              <a:t> todo o tráfego de saída</a:t>
            </a:r>
            <a:endParaRPr lang="pt-BR" sz="2000" dirty="0"/>
          </a:p>
        </p:txBody>
      </p:sp>
      <p:grpSp>
        <p:nvGrpSpPr>
          <p:cNvPr id="26" name="Agrupar 25">
            <a:extLst>
              <a:ext uri="{FF2B5EF4-FFF2-40B4-BE49-F238E27FC236}">
                <a16:creationId xmlns:a16="http://schemas.microsoft.com/office/drawing/2014/main" id="{7E2E8AF5-46AE-C2EF-AF73-278E0EA30094}"/>
              </a:ext>
            </a:extLst>
          </p:cNvPr>
          <p:cNvGrpSpPr/>
          <p:nvPr/>
        </p:nvGrpSpPr>
        <p:grpSpPr>
          <a:xfrm>
            <a:off x="7583238" y="3454223"/>
            <a:ext cx="2540138" cy="2540138"/>
            <a:chOff x="2140719" y="3380125"/>
            <a:chExt cx="2540138" cy="2540138"/>
          </a:xfrm>
        </p:grpSpPr>
        <p:pic>
          <p:nvPicPr>
            <p:cNvPr id="27" name="Picture 2">
              <a:extLst>
                <a:ext uri="{FF2B5EF4-FFF2-40B4-BE49-F238E27FC236}">
                  <a16:creationId xmlns:a16="http://schemas.microsoft.com/office/drawing/2014/main" id="{B5386ECA-90EB-DB1C-2DAC-9F35E7C2A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9" y="3380125"/>
              <a:ext cx="2540138" cy="2540138"/>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FE1F7F36-30DD-73C6-AD59-93E167F2ADA8}"/>
                </a:ext>
              </a:extLst>
            </p:cNvPr>
            <p:cNvSpPr txBox="1"/>
            <p:nvPr/>
          </p:nvSpPr>
          <p:spPr>
            <a:xfrm>
              <a:off x="2404135" y="3676002"/>
              <a:ext cx="2051900" cy="338554"/>
            </a:xfrm>
            <a:prstGeom prst="rect">
              <a:avLst/>
            </a:prstGeom>
            <a:noFill/>
          </p:spPr>
          <p:txBody>
            <a:bodyPr wrap="square">
              <a:spAutoFit/>
            </a:bodyPr>
            <a:lstStyle/>
            <a:p>
              <a:r>
                <a:rPr lang="pt-BR" sz="1600" dirty="0">
                  <a:solidFill>
                    <a:srgbClr val="FF0000"/>
                  </a:solidFill>
                  <a:latin typeface="Fredoka" pitchFamily="2" charset="-79"/>
                  <a:cs typeface="Fredoka" pitchFamily="2" charset="-79"/>
                </a:rPr>
                <a:t>Grupo de segurança</a:t>
              </a:r>
              <a:endParaRPr lang="pt-BR" sz="1600" dirty="0">
                <a:solidFill>
                  <a:srgbClr val="FF0000"/>
                </a:solidFill>
              </a:endParaRPr>
            </a:p>
          </p:txBody>
        </p:sp>
      </p:grpSp>
      <p:sp>
        <p:nvSpPr>
          <p:cNvPr id="14" name="CaixaDeTexto 13">
            <a:extLst>
              <a:ext uri="{FF2B5EF4-FFF2-40B4-BE49-F238E27FC236}">
                <a16:creationId xmlns:a16="http://schemas.microsoft.com/office/drawing/2014/main" id="{F0D18DCD-9B40-EE38-16F5-9CD93B518BA4}"/>
              </a:ext>
            </a:extLst>
          </p:cNvPr>
          <p:cNvSpPr txBox="1"/>
          <p:nvPr/>
        </p:nvSpPr>
        <p:spPr>
          <a:xfrm>
            <a:off x="901458" y="92128"/>
            <a:ext cx="10787268" cy="646331"/>
          </a:xfrm>
          <a:prstGeom prst="rect">
            <a:avLst/>
          </a:prstGeom>
          <a:noFill/>
        </p:spPr>
        <p:txBody>
          <a:bodyPr wrap="square">
            <a:spAutoFit/>
          </a:bodyPr>
          <a:lstStyle/>
          <a:p>
            <a:r>
              <a:rPr lang="pt-BR" sz="3600" dirty="0">
                <a:solidFill>
                  <a:schemeClr val="accent4"/>
                </a:solidFill>
                <a:latin typeface="Fredoka" pitchFamily="2" charset="-79"/>
                <a:cs typeface="Fredoka" pitchFamily="2" charset="-79"/>
              </a:rPr>
              <a:t>SECURITY GROUP (GRUPOS DE SEGURANÇA): </a:t>
            </a:r>
            <a:endParaRPr lang="pt-BR" sz="3600" dirty="0"/>
          </a:p>
        </p:txBody>
      </p:sp>
      <p:sp>
        <p:nvSpPr>
          <p:cNvPr id="2" name="Seta para a Direita 1">
            <a:extLst>
              <a:ext uri="{FF2B5EF4-FFF2-40B4-BE49-F238E27FC236}">
                <a16:creationId xmlns:a16="http://schemas.microsoft.com/office/drawing/2014/main" id="{8BEEB442-0689-BFDB-899A-4EDBC2A7C692}"/>
              </a:ext>
            </a:extLst>
          </p:cNvPr>
          <p:cNvSpPr/>
          <p:nvPr/>
        </p:nvSpPr>
        <p:spPr>
          <a:xfrm flipH="1">
            <a:off x="4600517" y="4127244"/>
            <a:ext cx="766152" cy="35119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Seta para a Direita 14">
            <a:extLst>
              <a:ext uri="{FF2B5EF4-FFF2-40B4-BE49-F238E27FC236}">
                <a16:creationId xmlns:a16="http://schemas.microsoft.com/office/drawing/2014/main" id="{B4529667-6F2B-3D21-96A0-07F9ACACEC80}"/>
              </a:ext>
            </a:extLst>
          </p:cNvPr>
          <p:cNvSpPr/>
          <p:nvPr/>
        </p:nvSpPr>
        <p:spPr>
          <a:xfrm rot="19722482">
            <a:off x="1477276" y="5884121"/>
            <a:ext cx="766152" cy="35119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Seta para a Direita 15">
            <a:extLst>
              <a:ext uri="{FF2B5EF4-FFF2-40B4-BE49-F238E27FC236}">
                <a16:creationId xmlns:a16="http://schemas.microsoft.com/office/drawing/2014/main" id="{2B9790E0-B363-BCFA-40E3-D0528796EF7A}"/>
              </a:ext>
            </a:extLst>
          </p:cNvPr>
          <p:cNvSpPr/>
          <p:nvPr/>
        </p:nvSpPr>
        <p:spPr>
          <a:xfrm rot="16200000">
            <a:off x="2959632" y="6101169"/>
            <a:ext cx="766152" cy="35119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Seta para a Direita 16">
            <a:extLst>
              <a:ext uri="{FF2B5EF4-FFF2-40B4-BE49-F238E27FC236}">
                <a16:creationId xmlns:a16="http://schemas.microsoft.com/office/drawing/2014/main" id="{C7C48005-0566-EEA4-9F33-6F36A1828032}"/>
              </a:ext>
            </a:extLst>
          </p:cNvPr>
          <p:cNvSpPr/>
          <p:nvPr/>
        </p:nvSpPr>
        <p:spPr>
          <a:xfrm rot="12928233">
            <a:off x="4445225" y="5867842"/>
            <a:ext cx="766152" cy="351194"/>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Seta para a Direita 17">
            <a:extLst>
              <a:ext uri="{FF2B5EF4-FFF2-40B4-BE49-F238E27FC236}">
                <a16:creationId xmlns:a16="http://schemas.microsoft.com/office/drawing/2014/main" id="{E2B448A5-83AC-08B9-ECE6-A906568AD91E}"/>
              </a:ext>
            </a:extLst>
          </p:cNvPr>
          <p:cNvSpPr/>
          <p:nvPr/>
        </p:nvSpPr>
        <p:spPr>
          <a:xfrm flipH="1">
            <a:off x="6785336" y="4056647"/>
            <a:ext cx="766152" cy="351194"/>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Seta para a Direita 18">
            <a:extLst>
              <a:ext uri="{FF2B5EF4-FFF2-40B4-BE49-F238E27FC236}">
                <a16:creationId xmlns:a16="http://schemas.microsoft.com/office/drawing/2014/main" id="{3BEFBE4F-1D27-2727-97BA-AC6BEE180DA6}"/>
              </a:ext>
            </a:extLst>
          </p:cNvPr>
          <p:cNvSpPr/>
          <p:nvPr/>
        </p:nvSpPr>
        <p:spPr>
          <a:xfrm>
            <a:off x="10121412" y="4056647"/>
            <a:ext cx="766152" cy="351194"/>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Seta para a Direita 21">
            <a:extLst>
              <a:ext uri="{FF2B5EF4-FFF2-40B4-BE49-F238E27FC236}">
                <a16:creationId xmlns:a16="http://schemas.microsoft.com/office/drawing/2014/main" id="{FAC139A6-5109-5A5D-723D-325964D3EC3B}"/>
              </a:ext>
            </a:extLst>
          </p:cNvPr>
          <p:cNvSpPr/>
          <p:nvPr/>
        </p:nvSpPr>
        <p:spPr>
          <a:xfrm rot="19667274" flipH="1">
            <a:off x="6921786" y="5885693"/>
            <a:ext cx="766152" cy="351194"/>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Seta para a Direita 28">
            <a:extLst>
              <a:ext uri="{FF2B5EF4-FFF2-40B4-BE49-F238E27FC236}">
                <a16:creationId xmlns:a16="http://schemas.microsoft.com/office/drawing/2014/main" id="{60EFF3EF-C660-4A20-7843-B00F900A13E2}"/>
              </a:ext>
            </a:extLst>
          </p:cNvPr>
          <p:cNvSpPr/>
          <p:nvPr/>
        </p:nvSpPr>
        <p:spPr>
          <a:xfrm rot="16200000" flipH="1" flipV="1">
            <a:off x="8489528" y="6101169"/>
            <a:ext cx="766152" cy="351194"/>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0" name="Seta para a Direita 29">
            <a:extLst>
              <a:ext uri="{FF2B5EF4-FFF2-40B4-BE49-F238E27FC236}">
                <a16:creationId xmlns:a16="http://schemas.microsoft.com/office/drawing/2014/main" id="{414D8F94-BF75-0712-DF90-93A4A0443D7A}"/>
              </a:ext>
            </a:extLst>
          </p:cNvPr>
          <p:cNvSpPr/>
          <p:nvPr/>
        </p:nvSpPr>
        <p:spPr>
          <a:xfrm rot="1950063">
            <a:off x="10012971" y="5884536"/>
            <a:ext cx="766152" cy="351194"/>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405994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649048" y="189992"/>
            <a:ext cx="11185452" cy="550058"/>
          </a:xfrm>
        </p:spPr>
        <p:txBody>
          <a:bodyPr>
            <a:normAutofit fontScale="85000" lnSpcReduction="10000"/>
          </a:bodyPr>
          <a:lstStyle/>
          <a:p>
            <a:pPr marL="0" indent="0">
              <a:buNone/>
            </a:pPr>
            <a:r>
              <a:rPr lang="pt-BR" sz="3600" dirty="0">
                <a:solidFill>
                  <a:schemeClr val="accent4"/>
                </a:solidFill>
                <a:latin typeface="Fredoka" pitchFamily="2" charset="-79"/>
                <a:cs typeface="Fredoka" pitchFamily="2" charset="-79"/>
              </a:rPr>
              <a:t>REGRAS DE PERSONALIZADAS DE GRUPOS DE SEGURANÇA</a:t>
            </a:r>
          </a:p>
          <a:p>
            <a:pPr marL="0" indent="0">
              <a:buNone/>
            </a:pPr>
            <a:endParaRPr lang="pt-BR" sz="2400" dirty="0">
              <a:latin typeface="Fredoka" pitchFamily="2" charset="-79"/>
              <a:cs typeface="Fredoka" pitchFamily="2" charset="-79"/>
            </a:endParaRP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graphicFrame>
        <p:nvGraphicFramePr>
          <p:cNvPr id="15" name="Tabela 14">
            <a:extLst>
              <a:ext uri="{FF2B5EF4-FFF2-40B4-BE49-F238E27FC236}">
                <a16:creationId xmlns:a16="http://schemas.microsoft.com/office/drawing/2014/main" id="{C4E4CCB3-DB57-059E-5833-7E8E96458E39}"/>
              </a:ext>
            </a:extLst>
          </p:cNvPr>
          <p:cNvGraphicFramePr>
            <a:graphicFrameLocks noGrp="1"/>
          </p:cNvGraphicFramePr>
          <p:nvPr>
            <p:extLst>
              <p:ext uri="{D42A27DB-BD31-4B8C-83A1-F6EECF244321}">
                <p14:modId xmlns:p14="http://schemas.microsoft.com/office/powerpoint/2010/main" val="2158245552"/>
              </p:ext>
            </p:extLst>
          </p:nvPr>
        </p:nvGraphicFramePr>
        <p:xfrm>
          <a:off x="203200" y="1636776"/>
          <a:ext cx="11293856" cy="1792224"/>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1184115735"/>
                    </a:ext>
                  </a:extLst>
                </a:gridCol>
                <a:gridCol w="1853184">
                  <a:extLst>
                    <a:ext uri="{9D8B030D-6E8A-4147-A177-3AD203B41FA5}">
                      <a16:colId xmlns:a16="http://schemas.microsoft.com/office/drawing/2014/main" val="569181704"/>
                    </a:ext>
                  </a:extLst>
                </a:gridCol>
                <a:gridCol w="1414272">
                  <a:extLst>
                    <a:ext uri="{9D8B030D-6E8A-4147-A177-3AD203B41FA5}">
                      <a16:colId xmlns:a16="http://schemas.microsoft.com/office/drawing/2014/main" val="4136258451"/>
                    </a:ext>
                  </a:extLst>
                </a:gridCol>
                <a:gridCol w="6205728">
                  <a:extLst>
                    <a:ext uri="{9D8B030D-6E8A-4147-A177-3AD203B41FA5}">
                      <a16:colId xmlns:a16="http://schemas.microsoft.com/office/drawing/2014/main" val="3604202817"/>
                    </a:ext>
                  </a:extLst>
                </a:gridCol>
              </a:tblGrid>
              <a:tr h="356616">
                <a:tc>
                  <a:txBody>
                    <a:bodyPr/>
                    <a:lstStyle/>
                    <a:p>
                      <a:pPr algn="ctr"/>
                      <a:r>
                        <a:rPr lang="pt-BR" dirty="0">
                          <a:solidFill>
                            <a:srgbClr val="FFFFFF"/>
                          </a:solidFill>
                        </a:rPr>
                        <a:t>Origem</a:t>
                      </a:r>
                    </a:p>
                  </a:txBody>
                  <a:tcPr>
                    <a:solidFill>
                      <a:srgbClr val="C00000"/>
                    </a:solidFill>
                  </a:tcPr>
                </a:tc>
                <a:tc>
                  <a:txBody>
                    <a:bodyPr/>
                    <a:lstStyle/>
                    <a:p>
                      <a:pPr algn="ctr"/>
                      <a:r>
                        <a:rPr lang="pt-BR" dirty="0">
                          <a:solidFill>
                            <a:srgbClr val="FFFFFF"/>
                          </a:solidFill>
                        </a:rPr>
                        <a:t>Protocolo</a:t>
                      </a:r>
                    </a:p>
                  </a:txBody>
                  <a:tcPr>
                    <a:solidFill>
                      <a:srgbClr val="C00000"/>
                    </a:solidFill>
                  </a:tcPr>
                </a:tc>
                <a:tc>
                  <a:txBody>
                    <a:bodyPr/>
                    <a:lstStyle/>
                    <a:p>
                      <a:pPr algn="ctr"/>
                      <a:r>
                        <a:rPr lang="pt-BR" dirty="0">
                          <a:solidFill>
                            <a:srgbClr val="FFFFFF"/>
                          </a:solidFill>
                        </a:rPr>
                        <a:t>Porta</a:t>
                      </a:r>
                    </a:p>
                  </a:txBody>
                  <a:tcPr>
                    <a:solidFill>
                      <a:srgbClr val="C00000"/>
                    </a:solidFill>
                  </a:tcPr>
                </a:tc>
                <a:tc>
                  <a:txBody>
                    <a:bodyPr/>
                    <a:lstStyle/>
                    <a:p>
                      <a:pPr algn="ctr"/>
                      <a:r>
                        <a:rPr lang="pt-BR" dirty="0">
                          <a:solidFill>
                            <a:srgbClr val="FFFFFF"/>
                          </a:solidFill>
                        </a:rPr>
                        <a:t>Comentários</a:t>
                      </a:r>
                    </a:p>
                  </a:txBody>
                  <a:tcPr>
                    <a:solidFill>
                      <a:srgbClr val="C00000"/>
                    </a:solidFill>
                  </a:tcPr>
                </a:tc>
                <a:extLst>
                  <a:ext uri="{0D108BD9-81ED-4DB2-BD59-A6C34878D82A}">
                    <a16:rowId xmlns:a16="http://schemas.microsoft.com/office/drawing/2014/main" val="1604977613"/>
                  </a:ext>
                </a:extLst>
              </a:tr>
              <a:tr h="802386">
                <a:tc>
                  <a:txBody>
                    <a:bodyPr/>
                    <a:lstStyle/>
                    <a:p>
                      <a:pPr algn="ctr"/>
                      <a:r>
                        <a:rPr lang="pt-BR" sz="1800" dirty="0"/>
                        <a:t>0.0.0.0/0</a:t>
                      </a:r>
                      <a:endParaRPr lang="pt-BR" sz="1400" dirty="0"/>
                    </a:p>
                  </a:txBody>
                  <a:tcPr>
                    <a:solidFill>
                      <a:schemeClr val="bg2"/>
                    </a:solidFill>
                  </a:tcPr>
                </a:tc>
                <a:tc>
                  <a:txBody>
                    <a:bodyPr/>
                    <a:lstStyle/>
                    <a:p>
                      <a:pPr algn="ctr"/>
                      <a:r>
                        <a:rPr lang="pt-BR" sz="1800" dirty="0"/>
                        <a:t>TCP</a:t>
                      </a:r>
                      <a:endParaRPr lang="pt-BR" sz="1600" dirty="0"/>
                    </a:p>
                  </a:txBody>
                  <a:tcPr>
                    <a:solidFill>
                      <a:schemeClr val="bg2"/>
                    </a:solidFill>
                  </a:tcPr>
                </a:tc>
                <a:tc>
                  <a:txBody>
                    <a:bodyPr/>
                    <a:lstStyle/>
                    <a:p>
                      <a:pPr algn="ctr"/>
                      <a:r>
                        <a:rPr lang="pt-BR" sz="1800" dirty="0"/>
                        <a:t>80</a:t>
                      </a:r>
                      <a:endParaRPr lang="pt-BR" sz="1600" dirty="0"/>
                    </a:p>
                  </a:txBody>
                  <a:tcPr>
                    <a:solidFill>
                      <a:schemeClr val="bg2"/>
                    </a:solidFill>
                  </a:tcPr>
                </a:tc>
                <a:tc>
                  <a:txBody>
                    <a:bodyPr/>
                    <a:lstStyle/>
                    <a:p>
                      <a:pPr algn="ctr"/>
                      <a:r>
                        <a:rPr lang="pt-BR" sz="1800" dirty="0"/>
                        <a:t>Permite acesso HTTP de entrada de todos os endereços IPv4</a:t>
                      </a:r>
                    </a:p>
                  </a:txBody>
                  <a:tcPr>
                    <a:solidFill>
                      <a:schemeClr val="bg2"/>
                    </a:solidFill>
                  </a:tcPr>
                </a:tc>
                <a:extLst>
                  <a:ext uri="{0D108BD9-81ED-4DB2-BD59-A6C34878D82A}">
                    <a16:rowId xmlns:a16="http://schemas.microsoft.com/office/drawing/2014/main" val="4204276796"/>
                  </a:ext>
                </a:extLst>
              </a:tr>
              <a:tr h="624078">
                <a:tc>
                  <a:txBody>
                    <a:bodyPr/>
                    <a:lstStyle/>
                    <a:p>
                      <a:pPr algn="ctr"/>
                      <a:r>
                        <a:rPr lang="pt-BR" dirty="0"/>
                        <a:t>0.0.0.0/0</a:t>
                      </a:r>
                    </a:p>
                  </a:txBody>
                  <a:tcPr>
                    <a:solidFill>
                      <a:schemeClr val="bg2"/>
                    </a:solidFill>
                  </a:tcPr>
                </a:tc>
                <a:tc>
                  <a:txBody>
                    <a:bodyPr/>
                    <a:lstStyle/>
                    <a:p>
                      <a:pPr algn="ctr"/>
                      <a:r>
                        <a:rPr lang="pt-BR" dirty="0"/>
                        <a:t>TCP</a:t>
                      </a:r>
                    </a:p>
                  </a:txBody>
                  <a:tcPr>
                    <a:solidFill>
                      <a:schemeClr val="bg2"/>
                    </a:solidFill>
                  </a:tcPr>
                </a:tc>
                <a:tc>
                  <a:txBody>
                    <a:bodyPr/>
                    <a:lstStyle/>
                    <a:p>
                      <a:pPr algn="ctr"/>
                      <a:r>
                        <a:rPr lang="pt-BR" dirty="0"/>
                        <a:t>443</a:t>
                      </a:r>
                    </a:p>
                  </a:txBody>
                  <a:tcPr>
                    <a:solidFill>
                      <a:schemeClr val="bg2"/>
                    </a:solidFill>
                  </a:tcPr>
                </a:tc>
                <a:tc>
                  <a:txBody>
                    <a:bodyPr/>
                    <a:lstStyle/>
                    <a:p>
                      <a:pPr algn="ctr"/>
                      <a:r>
                        <a:rPr lang="pt-BR" dirty="0"/>
                        <a:t>Permite tráfego HTTPS de entrada de qualquer local</a:t>
                      </a:r>
                    </a:p>
                  </a:txBody>
                  <a:tcPr>
                    <a:solidFill>
                      <a:schemeClr val="bg2"/>
                    </a:solidFill>
                  </a:tcPr>
                </a:tc>
                <a:extLst>
                  <a:ext uri="{0D108BD9-81ED-4DB2-BD59-A6C34878D82A}">
                    <a16:rowId xmlns:a16="http://schemas.microsoft.com/office/drawing/2014/main" val="597680492"/>
                  </a:ext>
                </a:extLst>
              </a:tr>
            </a:tbl>
          </a:graphicData>
        </a:graphic>
      </p:graphicFrame>
      <p:graphicFrame>
        <p:nvGraphicFramePr>
          <p:cNvPr id="16" name="Tabela 15">
            <a:extLst>
              <a:ext uri="{FF2B5EF4-FFF2-40B4-BE49-F238E27FC236}">
                <a16:creationId xmlns:a16="http://schemas.microsoft.com/office/drawing/2014/main" id="{C83310AE-2683-3954-720E-216AAD93C9F4}"/>
              </a:ext>
            </a:extLst>
          </p:cNvPr>
          <p:cNvGraphicFramePr>
            <a:graphicFrameLocks noGrp="1"/>
          </p:cNvGraphicFramePr>
          <p:nvPr>
            <p:extLst>
              <p:ext uri="{D42A27DB-BD31-4B8C-83A1-F6EECF244321}">
                <p14:modId xmlns:p14="http://schemas.microsoft.com/office/powerpoint/2010/main" val="536751220"/>
              </p:ext>
            </p:extLst>
          </p:nvPr>
        </p:nvGraphicFramePr>
        <p:xfrm>
          <a:off x="203200" y="4473448"/>
          <a:ext cx="11293856" cy="21945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1184115735"/>
                    </a:ext>
                  </a:extLst>
                </a:gridCol>
                <a:gridCol w="1853184">
                  <a:extLst>
                    <a:ext uri="{9D8B030D-6E8A-4147-A177-3AD203B41FA5}">
                      <a16:colId xmlns:a16="http://schemas.microsoft.com/office/drawing/2014/main" val="569181704"/>
                    </a:ext>
                  </a:extLst>
                </a:gridCol>
                <a:gridCol w="1414272">
                  <a:extLst>
                    <a:ext uri="{9D8B030D-6E8A-4147-A177-3AD203B41FA5}">
                      <a16:colId xmlns:a16="http://schemas.microsoft.com/office/drawing/2014/main" val="4136258451"/>
                    </a:ext>
                  </a:extLst>
                </a:gridCol>
                <a:gridCol w="6205728">
                  <a:extLst>
                    <a:ext uri="{9D8B030D-6E8A-4147-A177-3AD203B41FA5}">
                      <a16:colId xmlns:a16="http://schemas.microsoft.com/office/drawing/2014/main" val="3604202817"/>
                    </a:ext>
                  </a:extLst>
                </a:gridCol>
              </a:tblGrid>
              <a:tr h="314770">
                <a:tc>
                  <a:txBody>
                    <a:bodyPr/>
                    <a:lstStyle/>
                    <a:p>
                      <a:pPr algn="ctr"/>
                      <a:r>
                        <a:rPr lang="pt-BR" dirty="0">
                          <a:solidFill>
                            <a:srgbClr val="FFFFFF"/>
                          </a:solidFill>
                        </a:rPr>
                        <a:t>Origem</a:t>
                      </a:r>
                    </a:p>
                  </a:txBody>
                  <a:tcPr>
                    <a:solidFill>
                      <a:srgbClr val="C00000"/>
                    </a:solidFill>
                  </a:tcPr>
                </a:tc>
                <a:tc>
                  <a:txBody>
                    <a:bodyPr/>
                    <a:lstStyle/>
                    <a:p>
                      <a:pPr algn="ctr"/>
                      <a:r>
                        <a:rPr lang="pt-BR" dirty="0">
                          <a:solidFill>
                            <a:srgbClr val="FFFFFF"/>
                          </a:solidFill>
                        </a:rPr>
                        <a:t>Protocolo</a:t>
                      </a:r>
                    </a:p>
                  </a:txBody>
                  <a:tcPr>
                    <a:solidFill>
                      <a:srgbClr val="C00000"/>
                    </a:solidFill>
                  </a:tcPr>
                </a:tc>
                <a:tc>
                  <a:txBody>
                    <a:bodyPr/>
                    <a:lstStyle/>
                    <a:p>
                      <a:pPr algn="ctr"/>
                      <a:r>
                        <a:rPr lang="pt-BR" dirty="0">
                          <a:solidFill>
                            <a:srgbClr val="FFFFFF"/>
                          </a:solidFill>
                        </a:rPr>
                        <a:t>Porta</a:t>
                      </a:r>
                    </a:p>
                  </a:txBody>
                  <a:tcPr>
                    <a:solidFill>
                      <a:srgbClr val="C00000"/>
                    </a:solidFill>
                  </a:tcPr>
                </a:tc>
                <a:tc>
                  <a:txBody>
                    <a:bodyPr/>
                    <a:lstStyle/>
                    <a:p>
                      <a:pPr algn="ctr"/>
                      <a:r>
                        <a:rPr lang="pt-BR" dirty="0">
                          <a:solidFill>
                            <a:srgbClr val="FFFFFF"/>
                          </a:solidFill>
                        </a:rPr>
                        <a:t>Comentários</a:t>
                      </a:r>
                    </a:p>
                  </a:txBody>
                  <a:tcPr>
                    <a:solidFill>
                      <a:srgbClr val="C00000"/>
                    </a:solidFill>
                  </a:tcPr>
                </a:tc>
                <a:extLst>
                  <a:ext uri="{0D108BD9-81ED-4DB2-BD59-A6C34878D82A}">
                    <a16:rowId xmlns:a16="http://schemas.microsoft.com/office/drawing/2014/main" val="1604977613"/>
                  </a:ext>
                </a:extLst>
              </a:tr>
              <a:tr h="690528">
                <a:tc>
                  <a:txBody>
                    <a:bodyPr/>
                    <a:lstStyle/>
                    <a:p>
                      <a:pPr algn="ctr"/>
                      <a:r>
                        <a:rPr lang="pt-BR" sz="1800" dirty="0"/>
                        <a:t>ID do SG de servidores de banco de dados</a:t>
                      </a:r>
                      <a:endParaRPr lang="pt-BR" sz="1400" dirty="0"/>
                    </a:p>
                  </a:txBody>
                  <a:tcPr>
                    <a:solidFill>
                      <a:schemeClr val="bg2"/>
                    </a:solidFill>
                  </a:tcPr>
                </a:tc>
                <a:tc>
                  <a:txBody>
                    <a:bodyPr/>
                    <a:lstStyle/>
                    <a:p>
                      <a:pPr algn="ctr"/>
                      <a:r>
                        <a:rPr lang="pt-BR" sz="1800" dirty="0"/>
                        <a:t>TCP</a:t>
                      </a:r>
                      <a:endParaRPr lang="pt-BR" sz="1600" dirty="0"/>
                    </a:p>
                  </a:txBody>
                  <a:tcPr>
                    <a:solidFill>
                      <a:schemeClr val="bg2"/>
                    </a:solidFill>
                  </a:tcPr>
                </a:tc>
                <a:tc>
                  <a:txBody>
                    <a:bodyPr/>
                    <a:lstStyle/>
                    <a:p>
                      <a:pPr algn="ctr"/>
                      <a:r>
                        <a:rPr lang="pt-BR" sz="1800" dirty="0"/>
                        <a:t>1433</a:t>
                      </a:r>
                      <a:endParaRPr lang="pt-BR" sz="1600" dirty="0"/>
                    </a:p>
                  </a:txBody>
                  <a:tcPr>
                    <a:solidFill>
                      <a:schemeClr val="bg2"/>
                    </a:solidFill>
                  </a:tcPr>
                </a:tc>
                <a:tc>
                  <a:txBody>
                    <a:bodyPr/>
                    <a:lstStyle/>
                    <a:p>
                      <a:pPr algn="ctr"/>
                      <a:r>
                        <a:rPr lang="pt-BR" sz="1800" dirty="0"/>
                        <a:t>Permite o acesso do Microsoft SQL Server de saída a instância no grupo de segurança especificado</a:t>
                      </a:r>
                    </a:p>
                  </a:txBody>
                  <a:tcPr>
                    <a:solidFill>
                      <a:schemeClr val="bg2"/>
                    </a:solidFill>
                  </a:tcPr>
                </a:tc>
                <a:extLst>
                  <a:ext uri="{0D108BD9-81ED-4DB2-BD59-A6C34878D82A}">
                    <a16:rowId xmlns:a16="http://schemas.microsoft.com/office/drawing/2014/main" val="4204276796"/>
                  </a:ext>
                </a:extLst>
              </a:tr>
              <a:tr h="786926">
                <a:tc>
                  <a:txBody>
                    <a:bodyPr/>
                    <a:lstStyle/>
                    <a:p>
                      <a:pPr algn="ctr"/>
                      <a:r>
                        <a:rPr lang="pt-BR" dirty="0"/>
                        <a:t>ID do SG servidores MySQL</a:t>
                      </a:r>
                    </a:p>
                  </a:txBody>
                  <a:tcPr>
                    <a:solidFill>
                      <a:schemeClr val="bg2"/>
                    </a:solidFill>
                  </a:tcPr>
                </a:tc>
                <a:tc>
                  <a:txBody>
                    <a:bodyPr/>
                    <a:lstStyle/>
                    <a:p>
                      <a:pPr algn="ctr"/>
                      <a:r>
                        <a:rPr lang="pt-BR" dirty="0"/>
                        <a:t>TCP</a:t>
                      </a:r>
                    </a:p>
                  </a:txBody>
                  <a:tcPr>
                    <a:solidFill>
                      <a:schemeClr val="bg2"/>
                    </a:solidFill>
                  </a:tcPr>
                </a:tc>
                <a:tc>
                  <a:txBody>
                    <a:bodyPr/>
                    <a:lstStyle/>
                    <a:p>
                      <a:pPr algn="ctr"/>
                      <a:r>
                        <a:rPr lang="pt-BR" dirty="0"/>
                        <a:t>3306</a:t>
                      </a:r>
                    </a:p>
                  </a:txBody>
                  <a:tcPr>
                    <a:solidFill>
                      <a:schemeClr val="bg2"/>
                    </a:solidFill>
                  </a:tcPr>
                </a:tc>
                <a:tc>
                  <a:txBody>
                    <a:bodyPr/>
                    <a:lstStyle/>
                    <a:p>
                      <a:pPr algn="ctr"/>
                      <a:r>
                        <a:rPr lang="pt-BR" dirty="0"/>
                        <a:t>Permite acesso MySQL de saída a instâncias no grupos de segurança especificado</a:t>
                      </a:r>
                    </a:p>
                  </a:txBody>
                  <a:tcPr>
                    <a:solidFill>
                      <a:schemeClr val="bg2"/>
                    </a:solidFill>
                  </a:tcPr>
                </a:tc>
                <a:extLst>
                  <a:ext uri="{0D108BD9-81ED-4DB2-BD59-A6C34878D82A}">
                    <a16:rowId xmlns:a16="http://schemas.microsoft.com/office/drawing/2014/main" val="597680492"/>
                  </a:ext>
                </a:extLst>
              </a:tr>
            </a:tbl>
          </a:graphicData>
        </a:graphic>
      </p:graphicFrame>
      <p:sp>
        <p:nvSpPr>
          <p:cNvPr id="17" name="Espaço Reservado para Conteúdo 2">
            <a:extLst>
              <a:ext uri="{FF2B5EF4-FFF2-40B4-BE49-F238E27FC236}">
                <a16:creationId xmlns:a16="http://schemas.microsoft.com/office/drawing/2014/main" id="{ADE62348-367B-BAA3-C314-D1FCA36E3094}"/>
              </a:ext>
            </a:extLst>
          </p:cNvPr>
          <p:cNvSpPr txBox="1">
            <a:spLocks/>
          </p:cNvSpPr>
          <p:nvPr/>
        </p:nvSpPr>
        <p:spPr>
          <a:xfrm>
            <a:off x="203200" y="1039675"/>
            <a:ext cx="2588768" cy="550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000" dirty="0">
                <a:solidFill>
                  <a:schemeClr val="accent2"/>
                </a:solidFill>
                <a:latin typeface="Fredoka" pitchFamily="2" charset="-79"/>
                <a:cs typeface="Fredoka" pitchFamily="2" charset="-79"/>
              </a:rPr>
              <a:t>Entrada (resposta) </a:t>
            </a:r>
            <a:endParaRPr lang="pt-BR" sz="2400" dirty="0">
              <a:solidFill>
                <a:schemeClr val="accent2"/>
              </a:solidFill>
              <a:latin typeface="Fredoka" pitchFamily="2" charset="-79"/>
              <a:cs typeface="Fredoka" pitchFamily="2" charset="-79"/>
            </a:endParaRPr>
          </a:p>
          <a:p>
            <a:pPr marL="0" indent="0">
              <a:buFont typeface="Arial" panose="020B0604020202020204" pitchFamily="34" charset="0"/>
              <a:buNone/>
            </a:pPr>
            <a:endParaRPr lang="pt-BR" sz="2400" dirty="0">
              <a:latin typeface="Fredoka" pitchFamily="2" charset="-79"/>
              <a:cs typeface="Fredoka" pitchFamily="2" charset="-79"/>
            </a:endParaRPr>
          </a:p>
          <a:p>
            <a:pPr marL="0" indent="0">
              <a:buFont typeface="Arial" panose="020B0604020202020204" pitchFamily="34" charset="0"/>
              <a:buNone/>
            </a:pPr>
            <a:endParaRPr lang="pt-BR" dirty="0">
              <a:solidFill>
                <a:srgbClr val="7030A0"/>
              </a:solidFill>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solidFill>
                <a:srgbClr val="7030A0"/>
              </a:solidFill>
              <a:latin typeface="Comic Sans MS" panose="030F0902030302020204" pitchFamily="66" charset="0"/>
            </a:endParaRPr>
          </a:p>
        </p:txBody>
      </p:sp>
      <p:sp>
        <p:nvSpPr>
          <p:cNvPr id="18" name="Espaço Reservado para Conteúdo 2">
            <a:extLst>
              <a:ext uri="{FF2B5EF4-FFF2-40B4-BE49-F238E27FC236}">
                <a16:creationId xmlns:a16="http://schemas.microsoft.com/office/drawing/2014/main" id="{AEB1793D-374E-E70A-B137-3C3AFCA94190}"/>
              </a:ext>
            </a:extLst>
          </p:cNvPr>
          <p:cNvSpPr txBox="1">
            <a:spLocks/>
          </p:cNvSpPr>
          <p:nvPr/>
        </p:nvSpPr>
        <p:spPr>
          <a:xfrm>
            <a:off x="203200" y="3897683"/>
            <a:ext cx="3734816" cy="550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000" dirty="0">
                <a:solidFill>
                  <a:schemeClr val="accent2"/>
                </a:solidFill>
                <a:latin typeface="Fredoka" pitchFamily="2" charset="-79"/>
                <a:cs typeface="Fredoka" pitchFamily="2" charset="-79"/>
              </a:rPr>
              <a:t>Saída (originar uma conexão)</a:t>
            </a:r>
            <a:endParaRPr lang="pt-BR" sz="2400" dirty="0">
              <a:solidFill>
                <a:schemeClr val="accent2"/>
              </a:solidFill>
              <a:latin typeface="Fredoka" pitchFamily="2" charset="-79"/>
              <a:cs typeface="Fredoka" pitchFamily="2" charset="-79"/>
            </a:endParaRPr>
          </a:p>
          <a:p>
            <a:pPr marL="0" indent="0">
              <a:buFont typeface="Arial" panose="020B0604020202020204" pitchFamily="34" charset="0"/>
              <a:buNone/>
            </a:pPr>
            <a:endParaRPr lang="pt-BR" sz="2400" dirty="0">
              <a:latin typeface="Fredoka" pitchFamily="2" charset="-79"/>
              <a:cs typeface="Fredoka" pitchFamily="2" charset="-79"/>
            </a:endParaRPr>
          </a:p>
          <a:p>
            <a:pPr marL="0" indent="0">
              <a:buFont typeface="Arial" panose="020B0604020202020204" pitchFamily="34" charset="0"/>
              <a:buNone/>
            </a:pPr>
            <a:endParaRPr lang="pt-BR" dirty="0">
              <a:solidFill>
                <a:srgbClr val="7030A0"/>
              </a:solidFill>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solidFill>
                <a:srgbClr val="7030A0"/>
              </a:solidFill>
              <a:latin typeface="Comic Sans MS" panose="030F0902030302020204" pitchFamily="66" charset="0"/>
            </a:endParaRPr>
          </a:p>
        </p:txBody>
      </p:sp>
    </p:spTree>
    <p:extLst>
      <p:ext uri="{BB962C8B-B14F-4D97-AF65-F5344CB8AC3E}">
        <p14:creationId xmlns:p14="http://schemas.microsoft.com/office/powerpoint/2010/main" val="4267040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1124186" y="150287"/>
            <a:ext cx="10067274" cy="550058"/>
          </a:xfrm>
        </p:spPr>
        <p:txBody>
          <a:bodyPr>
            <a:normAutofit lnSpcReduction="10000"/>
          </a:bodyPr>
          <a:lstStyle/>
          <a:p>
            <a:pPr marL="0" indent="0">
              <a:buNone/>
            </a:pPr>
            <a:r>
              <a:rPr lang="pt-BR" sz="3600" dirty="0">
                <a:solidFill>
                  <a:schemeClr val="accent4"/>
                </a:solidFill>
                <a:latin typeface="Fredoka" pitchFamily="2" charset="-79"/>
                <a:cs typeface="Fredoka" pitchFamily="2" charset="-79"/>
              </a:rPr>
              <a:t>ENCADEAMENTO DE GRUPO DE SEGURANÇA</a:t>
            </a:r>
          </a:p>
          <a:p>
            <a:pPr marL="0" indent="0">
              <a:buNone/>
            </a:pPr>
            <a:endParaRPr lang="pt-BR" sz="2400" dirty="0">
              <a:latin typeface="Fredoka" pitchFamily="2" charset="-79"/>
              <a:cs typeface="Fredoka" pitchFamily="2" charset="-79"/>
            </a:endParaRP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sp>
        <p:nvSpPr>
          <p:cNvPr id="4" name="CaixaDeTexto 3">
            <a:extLst>
              <a:ext uri="{FF2B5EF4-FFF2-40B4-BE49-F238E27FC236}">
                <a16:creationId xmlns:a16="http://schemas.microsoft.com/office/drawing/2014/main" id="{B965C9CB-85FB-E956-11D5-FD3DC4411CD4}"/>
              </a:ext>
            </a:extLst>
          </p:cNvPr>
          <p:cNvSpPr txBox="1"/>
          <p:nvPr/>
        </p:nvSpPr>
        <p:spPr>
          <a:xfrm>
            <a:off x="192359" y="1616257"/>
            <a:ext cx="3677114" cy="286232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As regras de entrada e saída permitem o fluxo de tráfego da camada superior para a camada interior</a:t>
            </a:r>
          </a:p>
          <a:p>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a:p>
            <a:r>
              <a:rPr lang="pt-BR" dirty="0">
                <a:solidFill>
                  <a:srgbClr val="FFFFFF"/>
                </a:solidFill>
                <a:latin typeface="Fredoka" pitchFamily="2" charset="-79"/>
                <a:cs typeface="Fredoka" pitchFamily="2" charset="-79"/>
              </a:rPr>
              <a:t>Os grupos de segurança atuam como firewalls para evitar uma violação de segurança em toda a sub-rede</a:t>
            </a:r>
            <a:endParaRPr lang="pt-BR" dirty="0"/>
          </a:p>
        </p:txBody>
      </p:sp>
      <p:sp>
        <p:nvSpPr>
          <p:cNvPr id="7" name="CaixaDeTexto 6">
            <a:extLst>
              <a:ext uri="{FF2B5EF4-FFF2-40B4-BE49-F238E27FC236}">
                <a16:creationId xmlns:a16="http://schemas.microsoft.com/office/drawing/2014/main" id="{2E8943F4-B802-C2B9-10E6-B1CE64E9CEF9}"/>
              </a:ext>
            </a:extLst>
          </p:cNvPr>
          <p:cNvSpPr txBox="1"/>
          <p:nvPr/>
        </p:nvSpPr>
        <p:spPr>
          <a:xfrm>
            <a:off x="7793594" y="1596616"/>
            <a:ext cx="3457806" cy="830997"/>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Regra de entrada</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Permitir porta 443 HTTPS</a:t>
            </a:r>
          </a:p>
          <a:p>
            <a:pPr algn="ctr"/>
            <a:r>
              <a:rPr lang="pt-BR" sz="1600" dirty="0">
                <a:solidFill>
                  <a:srgbClr val="FFFFFF"/>
                </a:solidFill>
                <a:latin typeface="Fredoka" pitchFamily="2" charset="-79"/>
                <a:cs typeface="Fredoka" pitchFamily="2" charset="-79"/>
              </a:rPr>
              <a:t>Origem: 0.0.0.0/0 (qualquer local)</a:t>
            </a:r>
            <a:endParaRPr lang="pt-BR" sz="1600" dirty="0">
              <a:solidFill>
                <a:srgbClr val="FFFFFF"/>
              </a:solidFill>
            </a:endParaRPr>
          </a:p>
        </p:txBody>
      </p:sp>
      <p:sp>
        <p:nvSpPr>
          <p:cNvPr id="8" name="CaixaDeTexto 7">
            <a:extLst>
              <a:ext uri="{FF2B5EF4-FFF2-40B4-BE49-F238E27FC236}">
                <a16:creationId xmlns:a16="http://schemas.microsoft.com/office/drawing/2014/main" id="{A0A1F16F-D796-E157-64B9-5D0B4F50AABD}"/>
              </a:ext>
            </a:extLst>
          </p:cNvPr>
          <p:cNvSpPr txBox="1"/>
          <p:nvPr/>
        </p:nvSpPr>
        <p:spPr>
          <a:xfrm>
            <a:off x="8388434" y="3047418"/>
            <a:ext cx="2519846" cy="1077218"/>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Regra de entrada</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Permitir porta 80 HTTP</a:t>
            </a:r>
          </a:p>
          <a:p>
            <a:pPr algn="ctr"/>
            <a:r>
              <a:rPr lang="pt-BR" sz="1600" dirty="0">
                <a:solidFill>
                  <a:srgbClr val="FFFFFF"/>
                </a:solidFill>
                <a:latin typeface="Fredoka" pitchFamily="2" charset="-79"/>
                <a:cs typeface="Fredoka" pitchFamily="2" charset="-79"/>
              </a:rPr>
              <a:t>Origem: 0.0.0.0/0 (qualquer local)</a:t>
            </a:r>
            <a:endParaRPr lang="pt-BR" sz="1600" dirty="0">
              <a:solidFill>
                <a:srgbClr val="FFFFFF"/>
              </a:solidFill>
            </a:endParaRPr>
          </a:p>
        </p:txBody>
      </p:sp>
      <p:sp>
        <p:nvSpPr>
          <p:cNvPr id="9" name="CaixaDeTexto 8">
            <a:extLst>
              <a:ext uri="{FF2B5EF4-FFF2-40B4-BE49-F238E27FC236}">
                <a16:creationId xmlns:a16="http://schemas.microsoft.com/office/drawing/2014/main" id="{CA62F7B0-C5E0-6BB1-8EDB-65F52EA26EFA}"/>
              </a:ext>
            </a:extLst>
          </p:cNvPr>
          <p:cNvSpPr txBox="1"/>
          <p:nvPr/>
        </p:nvSpPr>
        <p:spPr>
          <a:xfrm>
            <a:off x="8388434" y="4945361"/>
            <a:ext cx="2519846" cy="1077218"/>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Regra de entrada</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Permitir porta TCP 3306</a:t>
            </a:r>
          </a:p>
          <a:p>
            <a:pPr algn="ctr"/>
            <a:r>
              <a:rPr lang="pt-BR" sz="1600" dirty="0">
                <a:solidFill>
                  <a:srgbClr val="FFFFFF"/>
                </a:solidFill>
                <a:latin typeface="Fredoka" pitchFamily="2" charset="-79"/>
                <a:cs typeface="Fredoka" pitchFamily="2" charset="-79"/>
              </a:rPr>
              <a:t>Origem: 0.0.0.0/0 (qualquer local)</a:t>
            </a:r>
            <a:endParaRPr lang="pt-BR" sz="1600" dirty="0">
              <a:solidFill>
                <a:srgbClr val="FFFFFF"/>
              </a:solidFill>
            </a:endParaRPr>
          </a:p>
        </p:txBody>
      </p:sp>
      <p:sp>
        <p:nvSpPr>
          <p:cNvPr id="11" name="CaixaDeTexto 10">
            <a:extLst>
              <a:ext uri="{FF2B5EF4-FFF2-40B4-BE49-F238E27FC236}">
                <a16:creationId xmlns:a16="http://schemas.microsoft.com/office/drawing/2014/main" id="{7DC3591E-80F5-E885-B504-AF49EB20F44A}"/>
              </a:ext>
            </a:extLst>
          </p:cNvPr>
          <p:cNvSpPr txBox="1"/>
          <p:nvPr/>
        </p:nvSpPr>
        <p:spPr>
          <a:xfrm>
            <a:off x="5185026" y="2443658"/>
            <a:ext cx="1681045" cy="307777"/>
          </a:xfrm>
          <a:prstGeom prst="rect">
            <a:avLst/>
          </a:prstGeom>
          <a:noFill/>
        </p:spPr>
        <p:txBody>
          <a:bodyPr wrap="square">
            <a:spAutoFit/>
          </a:bodyPr>
          <a:lstStyle/>
          <a:p>
            <a:r>
              <a:rPr lang="pt-BR" sz="1400" dirty="0">
                <a:solidFill>
                  <a:srgbClr val="FFFFFF"/>
                </a:solidFill>
                <a:latin typeface="Fredoka" pitchFamily="2" charset="-79"/>
                <a:cs typeface="Fredoka" pitchFamily="2" charset="-79"/>
              </a:rPr>
              <a:t>Servidor Web</a:t>
            </a:r>
            <a:endParaRPr lang="pt-BR" sz="1400" dirty="0">
              <a:solidFill>
                <a:srgbClr val="FFFFFF"/>
              </a:solidFill>
            </a:endParaRPr>
          </a:p>
        </p:txBody>
      </p:sp>
      <p:sp>
        <p:nvSpPr>
          <p:cNvPr id="12" name="CaixaDeTexto 11">
            <a:extLst>
              <a:ext uri="{FF2B5EF4-FFF2-40B4-BE49-F238E27FC236}">
                <a16:creationId xmlns:a16="http://schemas.microsoft.com/office/drawing/2014/main" id="{71E543E4-66AE-3090-EBB0-5266993EE668}"/>
              </a:ext>
            </a:extLst>
          </p:cNvPr>
          <p:cNvSpPr txBox="1"/>
          <p:nvPr/>
        </p:nvSpPr>
        <p:spPr>
          <a:xfrm>
            <a:off x="4767754" y="4133190"/>
            <a:ext cx="2018138" cy="307777"/>
          </a:xfrm>
          <a:prstGeom prst="rect">
            <a:avLst/>
          </a:prstGeom>
          <a:noFill/>
        </p:spPr>
        <p:txBody>
          <a:bodyPr wrap="square">
            <a:spAutoFit/>
          </a:bodyPr>
          <a:lstStyle/>
          <a:p>
            <a:r>
              <a:rPr lang="pt-BR" sz="1400" dirty="0">
                <a:solidFill>
                  <a:srgbClr val="FFFFFF"/>
                </a:solidFill>
                <a:latin typeface="Fredoka" pitchFamily="2" charset="-79"/>
                <a:cs typeface="Fredoka" pitchFamily="2" charset="-79"/>
              </a:rPr>
              <a:t>Servidor de aplicações</a:t>
            </a:r>
            <a:endParaRPr lang="pt-BR" sz="1400" dirty="0">
              <a:solidFill>
                <a:srgbClr val="FFFFFF"/>
              </a:solidFill>
            </a:endParaRPr>
          </a:p>
        </p:txBody>
      </p:sp>
      <p:sp>
        <p:nvSpPr>
          <p:cNvPr id="13" name="CaixaDeTexto 12">
            <a:extLst>
              <a:ext uri="{FF2B5EF4-FFF2-40B4-BE49-F238E27FC236}">
                <a16:creationId xmlns:a16="http://schemas.microsoft.com/office/drawing/2014/main" id="{3E7877A1-2653-EA0F-D9F4-045D283C92F7}"/>
              </a:ext>
            </a:extLst>
          </p:cNvPr>
          <p:cNvSpPr txBox="1"/>
          <p:nvPr/>
        </p:nvSpPr>
        <p:spPr>
          <a:xfrm>
            <a:off x="5019929" y="5855123"/>
            <a:ext cx="1495978" cy="307777"/>
          </a:xfrm>
          <a:prstGeom prst="rect">
            <a:avLst/>
          </a:prstGeom>
          <a:noFill/>
        </p:spPr>
        <p:txBody>
          <a:bodyPr wrap="square">
            <a:spAutoFit/>
          </a:bodyPr>
          <a:lstStyle/>
          <a:p>
            <a:r>
              <a:rPr lang="pt-BR" sz="1400" dirty="0">
                <a:solidFill>
                  <a:srgbClr val="FFFFFF"/>
                </a:solidFill>
                <a:latin typeface="Fredoka" pitchFamily="2" charset="-79"/>
                <a:cs typeface="Fredoka" pitchFamily="2" charset="-79"/>
              </a:rPr>
              <a:t>Banco de dados</a:t>
            </a:r>
            <a:endParaRPr lang="pt-BR" sz="1400" dirty="0">
              <a:solidFill>
                <a:srgbClr val="FFFFFF"/>
              </a:solidFill>
            </a:endParaRPr>
          </a:p>
        </p:txBody>
      </p:sp>
      <p:sp>
        <p:nvSpPr>
          <p:cNvPr id="21" name="CaixaDeTexto 20">
            <a:extLst>
              <a:ext uri="{FF2B5EF4-FFF2-40B4-BE49-F238E27FC236}">
                <a16:creationId xmlns:a16="http://schemas.microsoft.com/office/drawing/2014/main" id="{8457F725-9444-CF88-9A88-15332AAAFC45}"/>
              </a:ext>
            </a:extLst>
          </p:cNvPr>
          <p:cNvSpPr txBox="1"/>
          <p:nvPr/>
        </p:nvSpPr>
        <p:spPr>
          <a:xfrm>
            <a:off x="4802151" y="1315007"/>
            <a:ext cx="1965932" cy="492443"/>
          </a:xfrm>
          <a:prstGeom prst="rect">
            <a:avLst/>
          </a:prstGeom>
          <a:noFill/>
        </p:spPr>
        <p:txBody>
          <a:bodyPr wrap="square">
            <a:spAutoFit/>
          </a:bodyPr>
          <a:lstStyle/>
          <a:p>
            <a:pPr algn="ctr"/>
            <a:r>
              <a:rPr lang="pt-BR" sz="1300" dirty="0">
                <a:solidFill>
                  <a:srgbClr val="FF0000"/>
                </a:solidFill>
                <a:latin typeface="Fredoka" pitchFamily="2" charset="-79"/>
                <a:cs typeface="Fredoka" pitchFamily="2" charset="-79"/>
              </a:rPr>
              <a:t>Grupo de segurança Web</a:t>
            </a:r>
            <a:endParaRPr lang="pt-BR" sz="1300" dirty="0">
              <a:solidFill>
                <a:srgbClr val="FF0000"/>
              </a:solidFill>
            </a:endParaRPr>
          </a:p>
        </p:txBody>
      </p:sp>
      <p:sp>
        <p:nvSpPr>
          <p:cNvPr id="22" name="CaixaDeTexto 21">
            <a:extLst>
              <a:ext uri="{FF2B5EF4-FFF2-40B4-BE49-F238E27FC236}">
                <a16:creationId xmlns:a16="http://schemas.microsoft.com/office/drawing/2014/main" id="{4D5FB9C0-2E4B-E2FD-EBEC-E7A78A6C4FDD}"/>
              </a:ext>
            </a:extLst>
          </p:cNvPr>
          <p:cNvSpPr txBox="1"/>
          <p:nvPr/>
        </p:nvSpPr>
        <p:spPr>
          <a:xfrm>
            <a:off x="4507072" y="3028427"/>
            <a:ext cx="2597641" cy="492443"/>
          </a:xfrm>
          <a:prstGeom prst="rect">
            <a:avLst/>
          </a:prstGeom>
          <a:noFill/>
        </p:spPr>
        <p:txBody>
          <a:bodyPr wrap="square">
            <a:spAutoFit/>
          </a:bodyPr>
          <a:lstStyle/>
          <a:p>
            <a:pPr algn="ctr"/>
            <a:r>
              <a:rPr lang="pt-BR" sz="1300" dirty="0">
                <a:solidFill>
                  <a:srgbClr val="FF0000"/>
                </a:solidFill>
                <a:latin typeface="Fredoka" pitchFamily="2" charset="-79"/>
                <a:cs typeface="Fredoka" pitchFamily="2" charset="-79"/>
              </a:rPr>
              <a:t>Grupo de segurança </a:t>
            </a:r>
            <a:br>
              <a:rPr lang="pt-BR" sz="1300" dirty="0">
                <a:solidFill>
                  <a:srgbClr val="FF0000"/>
                </a:solidFill>
                <a:latin typeface="Fredoka" pitchFamily="2" charset="-79"/>
                <a:cs typeface="Fredoka" pitchFamily="2" charset="-79"/>
              </a:rPr>
            </a:br>
            <a:r>
              <a:rPr lang="pt-BR" sz="1300" dirty="0">
                <a:solidFill>
                  <a:srgbClr val="FF0000"/>
                </a:solidFill>
                <a:latin typeface="Fredoka" pitchFamily="2" charset="-79"/>
                <a:cs typeface="Fredoka" pitchFamily="2" charset="-79"/>
              </a:rPr>
              <a:t>da aplicação</a:t>
            </a:r>
            <a:endParaRPr lang="pt-BR" sz="1300" dirty="0">
              <a:solidFill>
                <a:srgbClr val="FF0000"/>
              </a:solidFill>
            </a:endParaRPr>
          </a:p>
        </p:txBody>
      </p:sp>
      <p:sp>
        <p:nvSpPr>
          <p:cNvPr id="25" name="CaixaDeTexto 24">
            <a:extLst>
              <a:ext uri="{FF2B5EF4-FFF2-40B4-BE49-F238E27FC236}">
                <a16:creationId xmlns:a16="http://schemas.microsoft.com/office/drawing/2014/main" id="{F20C9C1B-C8C2-82A3-6B86-0FA2FBFBD5EF}"/>
              </a:ext>
            </a:extLst>
          </p:cNvPr>
          <p:cNvSpPr txBox="1"/>
          <p:nvPr/>
        </p:nvSpPr>
        <p:spPr>
          <a:xfrm>
            <a:off x="4657176" y="4738646"/>
            <a:ext cx="2255881" cy="492443"/>
          </a:xfrm>
          <a:prstGeom prst="rect">
            <a:avLst/>
          </a:prstGeom>
          <a:noFill/>
        </p:spPr>
        <p:txBody>
          <a:bodyPr wrap="square">
            <a:spAutoFit/>
          </a:bodyPr>
          <a:lstStyle/>
          <a:p>
            <a:pPr algn="ctr"/>
            <a:r>
              <a:rPr lang="pt-BR" sz="1300" dirty="0">
                <a:solidFill>
                  <a:srgbClr val="FF0000"/>
                </a:solidFill>
                <a:latin typeface="Fredoka" pitchFamily="2" charset="-79"/>
                <a:cs typeface="Fredoka" pitchFamily="2" charset="-79"/>
              </a:rPr>
              <a:t>Grupo de segurança </a:t>
            </a:r>
            <a:br>
              <a:rPr lang="pt-BR" sz="1300" dirty="0">
                <a:solidFill>
                  <a:srgbClr val="FF0000"/>
                </a:solidFill>
                <a:latin typeface="Fredoka" pitchFamily="2" charset="-79"/>
                <a:cs typeface="Fredoka" pitchFamily="2" charset="-79"/>
              </a:rPr>
            </a:br>
            <a:r>
              <a:rPr lang="pt-BR" sz="1300" dirty="0">
                <a:solidFill>
                  <a:srgbClr val="FF0000"/>
                </a:solidFill>
                <a:latin typeface="Fredoka" pitchFamily="2" charset="-79"/>
                <a:cs typeface="Fredoka" pitchFamily="2" charset="-79"/>
              </a:rPr>
              <a:t>de dados</a:t>
            </a:r>
            <a:endParaRPr lang="pt-BR" sz="1300" dirty="0">
              <a:solidFill>
                <a:srgbClr val="FF0000"/>
              </a:solidFill>
            </a:endParaRPr>
          </a:p>
        </p:txBody>
      </p:sp>
      <p:sp>
        <p:nvSpPr>
          <p:cNvPr id="33" name="Retângulo 32">
            <a:extLst>
              <a:ext uri="{FF2B5EF4-FFF2-40B4-BE49-F238E27FC236}">
                <a16:creationId xmlns:a16="http://schemas.microsoft.com/office/drawing/2014/main" id="{4D535592-7FB1-2CF3-9FDB-1479386DCD24}"/>
              </a:ext>
            </a:extLst>
          </p:cNvPr>
          <p:cNvSpPr/>
          <p:nvPr/>
        </p:nvSpPr>
        <p:spPr>
          <a:xfrm>
            <a:off x="4363519" y="887784"/>
            <a:ext cx="2771459" cy="5780224"/>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CaixaDeTexto 33">
            <a:extLst>
              <a:ext uri="{FF2B5EF4-FFF2-40B4-BE49-F238E27FC236}">
                <a16:creationId xmlns:a16="http://schemas.microsoft.com/office/drawing/2014/main" id="{5B24B50C-30F9-0CB8-88D8-426E4CBFF6A6}"/>
              </a:ext>
            </a:extLst>
          </p:cNvPr>
          <p:cNvSpPr txBox="1"/>
          <p:nvPr/>
        </p:nvSpPr>
        <p:spPr>
          <a:xfrm>
            <a:off x="4535397" y="924870"/>
            <a:ext cx="2540992" cy="338554"/>
          </a:xfrm>
          <a:prstGeom prst="rect">
            <a:avLst/>
          </a:prstGeom>
          <a:noFill/>
        </p:spPr>
        <p:txBody>
          <a:bodyPr wrap="square">
            <a:spAutoFit/>
          </a:bodyPr>
          <a:lstStyle/>
          <a:p>
            <a:r>
              <a:rPr lang="pt-BR" sz="1600" dirty="0">
                <a:solidFill>
                  <a:schemeClr val="accent5"/>
                </a:solidFill>
                <a:latin typeface="Fredoka" pitchFamily="2" charset="-79"/>
                <a:cs typeface="Fredoka" pitchFamily="2" charset="-79"/>
              </a:rPr>
              <a:t>Zona de disponibilidade</a:t>
            </a:r>
            <a:endParaRPr lang="pt-BR" sz="1600" dirty="0">
              <a:solidFill>
                <a:schemeClr val="accent5"/>
              </a:solidFill>
            </a:endParaRPr>
          </a:p>
        </p:txBody>
      </p:sp>
      <p:pic>
        <p:nvPicPr>
          <p:cNvPr id="6146" name="Picture 2">
            <a:extLst>
              <a:ext uri="{FF2B5EF4-FFF2-40B4-BE49-F238E27FC236}">
                <a16:creationId xmlns:a16="http://schemas.microsoft.com/office/drawing/2014/main" id="{CEE6679C-5E99-6529-166F-9AAEF0989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823" y="173607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FD641477-C4ED-69EB-3F22-8EF9847CC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817" y="3492675"/>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37" name="Retângulo 36">
            <a:extLst>
              <a:ext uri="{FF2B5EF4-FFF2-40B4-BE49-F238E27FC236}">
                <a16:creationId xmlns:a16="http://schemas.microsoft.com/office/drawing/2014/main" id="{CEE0D4A9-1704-1F6F-0D60-8A72893BC5F7}"/>
              </a:ext>
            </a:extLst>
          </p:cNvPr>
          <p:cNvSpPr/>
          <p:nvPr/>
        </p:nvSpPr>
        <p:spPr>
          <a:xfrm>
            <a:off x="4642886" y="4723452"/>
            <a:ext cx="2218768" cy="1508183"/>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40" name="Conector Reto 39">
            <a:extLst>
              <a:ext uri="{FF2B5EF4-FFF2-40B4-BE49-F238E27FC236}">
                <a16:creationId xmlns:a16="http://schemas.microsoft.com/office/drawing/2014/main" id="{3CF8A6E2-FAE3-1757-0766-EFCB223A07C9}"/>
              </a:ext>
            </a:extLst>
          </p:cNvPr>
          <p:cNvCxnSpPr>
            <a:cxnSpLocks/>
          </p:cNvCxnSpPr>
          <p:nvPr/>
        </p:nvCxnSpPr>
        <p:spPr>
          <a:xfrm>
            <a:off x="7386706" y="1294958"/>
            <a:ext cx="0" cy="72062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0D771094-4BE0-FC01-F752-BBDC88775759}"/>
              </a:ext>
            </a:extLst>
          </p:cNvPr>
          <p:cNvCxnSpPr>
            <a:cxnSpLocks/>
          </p:cNvCxnSpPr>
          <p:nvPr/>
        </p:nvCxnSpPr>
        <p:spPr>
          <a:xfrm flipH="1" flipV="1">
            <a:off x="6869548" y="2504872"/>
            <a:ext cx="551659" cy="30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76E58EB0-8162-7604-7D70-8D986746436E}"/>
              </a:ext>
            </a:extLst>
          </p:cNvPr>
          <p:cNvCxnSpPr>
            <a:cxnSpLocks/>
          </p:cNvCxnSpPr>
          <p:nvPr/>
        </p:nvCxnSpPr>
        <p:spPr>
          <a:xfrm flipH="1">
            <a:off x="7407508" y="2493566"/>
            <a:ext cx="0" cy="113931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C4C9222D-A403-D102-7A9E-7ABDF3301420}"/>
              </a:ext>
            </a:extLst>
          </p:cNvPr>
          <p:cNvCxnSpPr>
            <a:cxnSpLocks/>
          </p:cNvCxnSpPr>
          <p:nvPr/>
        </p:nvCxnSpPr>
        <p:spPr>
          <a:xfrm>
            <a:off x="6874052" y="3617347"/>
            <a:ext cx="537796" cy="0"/>
          </a:xfrm>
          <a:prstGeom prst="line">
            <a:avLst/>
          </a:prstGeom>
          <a:ln w="381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Reto 51">
            <a:extLst>
              <a:ext uri="{FF2B5EF4-FFF2-40B4-BE49-F238E27FC236}">
                <a16:creationId xmlns:a16="http://schemas.microsoft.com/office/drawing/2014/main" id="{2542CC2D-0E0C-D685-3645-164B4F80CDE4}"/>
              </a:ext>
            </a:extLst>
          </p:cNvPr>
          <p:cNvCxnSpPr>
            <a:cxnSpLocks/>
          </p:cNvCxnSpPr>
          <p:nvPr/>
        </p:nvCxnSpPr>
        <p:spPr>
          <a:xfrm>
            <a:off x="6860694" y="1996494"/>
            <a:ext cx="518761" cy="0"/>
          </a:xfrm>
          <a:prstGeom prst="line">
            <a:avLst/>
          </a:prstGeom>
          <a:ln w="381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AACE989E-C442-DFDE-5435-3CD606D90642}"/>
              </a:ext>
            </a:extLst>
          </p:cNvPr>
          <p:cNvCxnSpPr>
            <a:cxnSpLocks/>
          </p:cNvCxnSpPr>
          <p:nvPr/>
        </p:nvCxnSpPr>
        <p:spPr>
          <a:xfrm flipH="1">
            <a:off x="6869548" y="4234745"/>
            <a:ext cx="53379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BC8E849F-A608-0225-E2C8-06A23B71011B}"/>
              </a:ext>
            </a:extLst>
          </p:cNvPr>
          <p:cNvCxnSpPr>
            <a:cxnSpLocks/>
          </p:cNvCxnSpPr>
          <p:nvPr/>
        </p:nvCxnSpPr>
        <p:spPr>
          <a:xfrm flipH="1">
            <a:off x="7392813" y="4215683"/>
            <a:ext cx="0" cy="12801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C38B5D45-D893-9487-AC9F-A087D31875A6}"/>
              </a:ext>
            </a:extLst>
          </p:cNvPr>
          <p:cNvCxnSpPr>
            <a:cxnSpLocks/>
          </p:cNvCxnSpPr>
          <p:nvPr/>
        </p:nvCxnSpPr>
        <p:spPr>
          <a:xfrm flipV="1">
            <a:off x="6898767" y="5479687"/>
            <a:ext cx="502227" cy="865"/>
          </a:xfrm>
          <a:prstGeom prst="line">
            <a:avLst/>
          </a:prstGeom>
          <a:ln w="381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D59F7175-9B5A-64F4-D484-1299A9815406}"/>
              </a:ext>
            </a:extLst>
          </p:cNvPr>
          <p:cNvPicPr>
            <a:picLocks noChangeAspect="1"/>
          </p:cNvPicPr>
          <p:nvPr/>
        </p:nvPicPr>
        <p:blipFill>
          <a:blip r:embed="rId4"/>
          <a:srcRect/>
          <a:stretch/>
        </p:blipFill>
        <p:spPr>
          <a:xfrm>
            <a:off x="5461418" y="5267146"/>
            <a:ext cx="575659" cy="575659"/>
          </a:xfrm>
          <a:prstGeom prst="rect">
            <a:avLst/>
          </a:prstGeom>
        </p:spPr>
      </p:pic>
      <p:sp>
        <p:nvSpPr>
          <p:cNvPr id="5" name="Retângulo 4">
            <a:extLst>
              <a:ext uri="{FF2B5EF4-FFF2-40B4-BE49-F238E27FC236}">
                <a16:creationId xmlns:a16="http://schemas.microsoft.com/office/drawing/2014/main" id="{B4F33654-709F-CA3D-9555-7A426CF9C2D8}"/>
              </a:ext>
            </a:extLst>
          </p:cNvPr>
          <p:cNvSpPr/>
          <p:nvPr/>
        </p:nvSpPr>
        <p:spPr>
          <a:xfrm>
            <a:off x="4644753" y="3013364"/>
            <a:ext cx="2218768" cy="1508183"/>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a:extLst>
              <a:ext uri="{FF2B5EF4-FFF2-40B4-BE49-F238E27FC236}">
                <a16:creationId xmlns:a16="http://schemas.microsoft.com/office/drawing/2014/main" id="{8BB29DF7-6248-D561-CF30-B5BC6A271D08}"/>
              </a:ext>
            </a:extLst>
          </p:cNvPr>
          <p:cNvSpPr/>
          <p:nvPr/>
        </p:nvSpPr>
        <p:spPr>
          <a:xfrm>
            <a:off x="4650780" y="1317742"/>
            <a:ext cx="2218768" cy="1508183"/>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88256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641060" y="898197"/>
            <a:ext cx="11185452" cy="1548614"/>
          </a:xfrm>
        </p:spPr>
        <p:txBody>
          <a:bodyPr>
            <a:normAutofit/>
          </a:bodyPr>
          <a:lstStyle/>
          <a:p>
            <a:pPr marL="0" indent="0">
              <a:buNone/>
            </a:pPr>
            <a:r>
              <a:rPr lang="pt-BR" sz="2400" dirty="0">
                <a:solidFill>
                  <a:srgbClr val="FFFFFF"/>
                </a:solidFill>
                <a:latin typeface="Fredoka" pitchFamily="2" charset="-79"/>
                <a:cs typeface="Fredoka" pitchFamily="2" charset="-79"/>
              </a:rPr>
              <a:t>É uma camada opcional de segurança, atua como um firewall de rede com regras numeradas. Cada VPC tem uma NACL que por padrão permite todo tráfego de entrada ou de saída. Você pode criar e personalizadas suas NACLs filtrando entrada e saída de rede e anexando as NACL nas subnets</a:t>
            </a: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graphicFrame>
        <p:nvGraphicFramePr>
          <p:cNvPr id="2" name="Tabela 1">
            <a:extLst>
              <a:ext uri="{FF2B5EF4-FFF2-40B4-BE49-F238E27FC236}">
                <a16:creationId xmlns:a16="http://schemas.microsoft.com/office/drawing/2014/main" id="{C06CF530-65F7-C64C-95DB-E5279A9C2CD9}"/>
              </a:ext>
            </a:extLst>
          </p:cNvPr>
          <p:cNvGraphicFramePr>
            <a:graphicFrameLocks noGrp="1"/>
          </p:cNvGraphicFramePr>
          <p:nvPr>
            <p:extLst>
              <p:ext uri="{D42A27DB-BD31-4B8C-83A1-F6EECF244321}">
                <p14:modId xmlns:p14="http://schemas.microsoft.com/office/powerpoint/2010/main" val="390725966"/>
              </p:ext>
            </p:extLst>
          </p:nvPr>
        </p:nvGraphicFramePr>
        <p:xfrm>
          <a:off x="1178560" y="3012845"/>
          <a:ext cx="8128002" cy="1752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23094913"/>
                    </a:ext>
                  </a:extLst>
                </a:gridCol>
                <a:gridCol w="1612053">
                  <a:extLst>
                    <a:ext uri="{9D8B030D-6E8A-4147-A177-3AD203B41FA5}">
                      <a16:colId xmlns:a16="http://schemas.microsoft.com/office/drawing/2014/main" val="1438885588"/>
                    </a:ext>
                  </a:extLst>
                </a:gridCol>
                <a:gridCol w="1243584">
                  <a:extLst>
                    <a:ext uri="{9D8B030D-6E8A-4147-A177-3AD203B41FA5}">
                      <a16:colId xmlns:a16="http://schemas.microsoft.com/office/drawing/2014/main" val="3721477847"/>
                    </a:ext>
                  </a:extLst>
                </a:gridCol>
                <a:gridCol w="1208364">
                  <a:extLst>
                    <a:ext uri="{9D8B030D-6E8A-4147-A177-3AD203B41FA5}">
                      <a16:colId xmlns:a16="http://schemas.microsoft.com/office/drawing/2014/main" val="2412864071"/>
                    </a:ext>
                  </a:extLst>
                </a:gridCol>
                <a:gridCol w="1354667">
                  <a:extLst>
                    <a:ext uri="{9D8B030D-6E8A-4147-A177-3AD203B41FA5}">
                      <a16:colId xmlns:a16="http://schemas.microsoft.com/office/drawing/2014/main" val="4216383790"/>
                    </a:ext>
                  </a:extLst>
                </a:gridCol>
                <a:gridCol w="1354667">
                  <a:extLst>
                    <a:ext uri="{9D8B030D-6E8A-4147-A177-3AD203B41FA5}">
                      <a16:colId xmlns:a16="http://schemas.microsoft.com/office/drawing/2014/main" val="4133419164"/>
                    </a:ext>
                  </a:extLst>
                </a:gridCol>
              </a:tblGrid>
              <a:tr h="0">
                <a:tc>
                  <a:txBody>
                    <a:bodyPr/>
                    <a:lstStyle/>
                    <a:p>
                      <a:pPr algn="ctr"/>
                      <a:r>
                        <a:rPr lang="pt-BR" b="0" dirty="0">
                          <a:solidFill>
                            <a:srgbClr val="FFFFFF"/>
                          </a:solidFill>
                        </a:rPr>
                        <a:t>Número</a:t>
                      </a:r>
                      <a:r>
                        <a:rPr lang="pt-BR" sz="1800" b="0" i="0" kern="1200" dirty="0">
                          <a:solidFill>
                            <a:srgbClr val="FFFFFF"/>
                          </a:solidFill>
                          <a:effectLst/>
                          <a:latin typeface="+mn-lt"/>
                          <a:ea typeface="+mn-ea"/>
                          <a:cs typeface="+mn-cs"/>
                        </a:rPr>
                        <a:t> da regra</a:t>
                      </a:r>
                      <a:endParaRPr lang="pt-BR" b="0" dirty="0">
                        <a:solidFill>
                          <a:srgbClr val="FFFFFF"/>
                        </a:solidFill>
                      </a:endParaRPr>
                    </a:p>
                  </a:txBody>
                  <a:tcPr>
                    <a:solidFill>
                      <a:srgbClr val="4C0099"/>
                    </a:solidFill>
                  </a:tcPr>
                </a:tc>
                <a:tc>
                  <a:txBody>
                    <a:bodyPr/>
                    <a:lstStyle/>
                    <a:p>
                      <a:pPr algn="ctr"/>
                      <a:r>
                        <a:rPr lang="pt-BR" dirty="0">
                          <a:solidFill>
                            <a:srgbClr val="FFFFFF"/>
                          </a:solidFill>
                        </a:rPr>
                        <a:t>Tipo</a:t>
                      </a:r>
                    </a:p>
                  </a:txBody>
                  <a:tcPr>
                    <a:solidFill>
                      <a:srgbClr val="4C0099"/>
                    </a:solidFill>
                  </a:tcPr>
                </a:tc>
                <a:tc>
                  <a:txBody>
                    <a:bodyPr/>
                    <a:lstStyle/>
                    <a:p>
                      <a:pPr algn="ctr"/>
                      <a:r>
                        <a:rPr lang="pt-BR" dirty="0">
                          <a:solidFill>
                            <a:srgbClr val="FFFFFF"/>
                          </a:solidFill>
                        </a:rPr>
                        <a:t>Protocolo</a:t>
                      </a:r>
                    </a:p>
                  </a:txBody>
                  <a:tcPr>
                    <a:solidFill>
                      <a:srgbClr val="4C0099"/>
                    </a:solidFill>
                  </a:tcPr>
                </a:tc>
                <a:tc>
                  <a:txBody>
                    <a:bodyPr/>
                    <a:lstStyle/>
                    <a:p>
                      <a:pPr algn="ctr"/>
                      <a:r>
                        <a:rPr lang="pt-BR" dirty="0">
                          <a:solidFill>
                            <a:srgbClr val="FFFFFF"/>
                          </a:solidFill>
                        </a:rPr>
                        <a:t>Intervalo de portas</a:t>
                      </a:r>
                    </a:p>
                  </a:txBody>
                  <a:tcPr>
                    <a:solidFill>
                      <a:srgbClr val="4C0099"/>
                    </a:solidFill>
                  </a:tcPr>
                </a:tc>
                <a:tc>
                  <a:txBody>
                    <a:bodyPr/>
                    <a:lstStyle/>
                    <a:p>
                      <a:pPr algn="ctr"/>
                      <a:r>
                        <a:rPr lang="pt-BR" dirty="0">
                          <a:solidFill>
                            <a:srgbClr val="FFFFFF"/>
                          </a:solidFill>
                        </a:rPr>
                        <a:t>Origem</a:t>
                      </a:r>
                    </a:p>
                  </a:txBody>
                  <a:tcPr>
                    <a:solidFill>
                      <a:srgbClr val="4C0099"/>
                    </a:solidFill>
                  </a:tcPr>
                </a:tc>
                <a:tc>
                  <a:txBody>
                    <a:bodyPr/>
                    <a:lstStyle/>
                    <a:p>
                      <a:pPr algn="ctr"/>
                      <a:r>
                        <a:rPr lang="pt-BR" dirty="0">
                          <a:solidFill>
                            <a:srgbClr val="FFFFFF"/>
                          </a:solidFill>
                        </a:rPr>
                        <a:t>Permitir ou negar</a:t>
                      </a:r>
                    </a:p>
                  </a:txBody>
                  <a:tcPr>
                    <a:solidFill>
                      <a:srgbClr val="4C0099"/>
                    </a:solidFill>
                  </a:tcPr>
                </a:tc>
                <a:extLst>
                  <a:ext uri="{0D108BD9-81ED-4DB2-BD59-A6C34878D82A}">
                    <a16:rowId xmlns:a16="http://schemas.microsoft.com/office/drawing/2014/main" val="3048022683"/>
                  </a:ext>
                </a:extLst>
              </a:tr>
              <a:tr h="370840">
                <a:tc>
                  <a:txBody>
                    <a:bodyPr/>
                    <a:lstStyle/>
                    <a:p>
                      <a:pPr algn="ctr"/>
                      <a:r>
                        <a:rPr lang="pt-BR" dirty="0"/>
                        <a:t>100</a:t>
                      </a:r>
                    </a:p>
                  </a:txBody>
                  <a:tcPr>
                    <a:solidFill>
                      <a:schemeClr val="bg2">
                        <a:lumMod val="90000"/>
                      </a:schemeClr>
                    </a:solidFill>
                  </a:tcPr>
                </a:tc>
                <a:tc>
                  <a:txBody>
                    <a:bodyPr/>
                    <a:lstStyle/>
                    <a:p>
                      <a:pPr algn="ctr"/>
                      <a:r>
                        <a:rPr lang="pt-BR" dirty="0"/>
                        <a:t>HTTP</a:t>
                      </a:r>
                    </a:p>
                  </a:txBody>
                  <a:tcPr>
                    <a:solidFill>
                      <a:schemeClr val="bg2">
                        <a:lumMod val="90000"/>
                      </a:schemeClr>
                    </a:solidFill>
                  </a:tcPr>
                </a:tc>
                <a:tc>
                  <a:txBody>
                    <a:bodyPr/>
                    <a:lstStyle/>
                    <a:p>
                      <a:pPr algn="ctr"/>
                      <a:r>
                        <a:rPr lang="pt-BR" dirty="0"/>
                        <a:t>TCP</a:t>
                      </a:r>
                    </a:p>
                  </a:txBody>
                  <a:tcPr>
                    <a:solidFill>
                      <a:schemeClr val="bg2">
                        <a:lumMod val="90000"/>
                      </a:schemeClr>
                    </a:solidFill>
                  </a:tcPr>
                </a:tc>
                <a:tc>
                  <a:txBody>
                    <a:bodyPr/>
                    <a:lstStyle/>
                    <a:p>
                      <a:pPr algn="ctr"/>
                      <a:r>
                        <a:rPr lang="pt-BR" dirty="0"/>
                        <a:t>80</a:t>
                      </a:r>
                    </a:p>
                  </a:txBody>
                  <a:tcPr>
                    <a:solidFill>
                      <a:schemeClr val="bg2">
                        <a:lumMod val="90000"/>
                      </a:schemeClr>
                    </a:solidFill>
                  </a:tcPr>
                </a:tc>
                <a:tc>
                  <a:txBody>
                    <a:bodyPr/>
                    <a:lstStyle/>
                    <a:p>
                      <a:pPr algn="ctr"/>
                      <a:r>
                        <a:rPr lang="pt-BR" dirty="0"/>
                        <a:t>0.0.0.0/0</a:t>
                      </a:r>
                    </a:p>
                  </a:txBody>
                  <a:tcPr>
                    <a:solidFill>
                      <a:schemeClr val="bg2">
                        <a:lumMod val="90000"/>
                      </a:schemeClr>
                    </a:solidFill>
                  </a:tcPr>
                </a:tc>
                <a:tc>
                  <a:txBody>
                    <a:bodyPr/>
                    <a:lstStyle/>
                    <a:p>
                      <a:pPr algn="ctr"/>
                      <a:r>
                        <a:rPr lang="pt-BR" dirty="0"/>
                        <a:t>Permitir</a:t>
                      </a:r>
                    </a:p>
                  </a:txBody>
                  <a:tcPr>
                    <a:solidFill>
                      <a:schemeClr val="bg2">
                        <a:lumMod val="90000"/>
                      </a:schemeClr>
                    </a:solidFill>
                  </a:tcPr>
                </a:tc>
                <a:extLst>
                  <a:ext uri="{0D108BD9-81ED-4DB2-BD59-A6C34878D82A}">
                    <a16:rowId xmlns:a16="http://schemas.microsoft.com/office/drawing/2014/main" val="539795565"/>
                  </a:ext>
                </a:extLst>
              </a:tr>
              <a:tr h="370840">
                <a:tc>
                  <a:txBody>
                    <a:bodyPr/>
                    <a:lstStyle/>
                    <a:p>
                      <a:pPr algn="ctr"/>
                      <a:r>
                        <a:rPr lang="pt-BR" dirty="0"/>
                        <a:t>101</a:t>
                      </a:r>
                    </a:p>
                  </a:txBody>
                  <a:tcPr>
                    <a:solidFill>
                      <a:schemeClr val="bg2">
                        <a:lumMod val="90000"/>
                      </a:schemeClr>
                    </a:solidFill>
                  </a:tcPr>
                </a:tc>
                <a:tc>
                  <a:txBody>
                    <a:bodyPr/>
                    <a:lstStyle/>
                    <a:p>
                      <a:pPr algn="ctr"/>
                      <a:r>
                        <a:rPr lang="pt-BR" dirty="0"/>
                        <a:t>HTTPS</a:t>
                      </a:r>
                    </a:p>
                  </a:txBody>
                  <a:tcPr>
                    <a:solidFill>
                      <a:schemeClr val="bg2">
                        <a:lumMod val="90000"/>
                      </a:schemeClr>
                    </a:solidFill>
                  </a:tcPr>
                </a:tc>
                <a:tc>
                  <a:txBody>
                    <a:bodyPr/>
                    <a:lstStyle/>
                    <a:p>
                      <a:pPr algn="ctr"/>
                      <a:r>
                        <a:rPr lang="pt-BR" dirty="0"/>
                        <a:t>TPC</a:t>
                      </a:r>
                    </a:p>
                  </a:txBody>
                  <a:tcPr>
                    <a:solidFill>
                      <a:schemeClr val="bg2">
                        <a:lumMod val="90000"/>
                      </a:schemeClr>
                    </a:solidFill>
                  </a:tcPr>
                </a:tc>
                <a:tc>
                  <a:txBody>
                    <a:bodyPr/>
                    <a:lstStyle/>
                    <a:p>
                      <a:pPr algn="ctr"/>
                      <a:r>
                        <a:rPr lang="pt-BR" dirty="0"/>
                        <a:t>443</a:t>
                      </a:r>
                    </a:p>
                  </a:txBody>
                  <a:tcPr>
                    <a:solidFill>
                      <a:schemeClr val="bg2">
                        <a:lumMod val="90000"/>
                      </a:schemeClr>
                    </a:solidFill>
                  </a:tcPr>
                </a:tc>
                <a:tc>
                  <a:txBody>
                    <a:bodyPr/>
                    <a:lstStyle/>
                    <a:p>
                      <a:pPr algn="ctr"/>
                      <a:r>
                        <a:rPr lang="pt-BR" dirty="0"/>
                        <a:t>0.0.0.0/0</a:t>
                      </a:r>
                    </a:p>
                  </a:txBody>
                  <a:tcPr>
                    <a:solidFill>
                      <a:schemeClr val="bg2">
                        <a:lumMod val="90000"/>
                      </a:schemeClr>
                    </a:solidFill>
                  </a:tcPr>
                </a:tc>
                <a:tc>
                  <a:txBody>
                    <a:bodyPr/>
                    <a:lstStyle/>
                    <a:p>
                      <a:pPr algn="ctr"/>
                      <a:r>
                        <a:rPr lang="pt-BR" dirty="0"/>
                        <a:t>Permitir</a:t>
                      </a:r>
                    </a:p>
                  </a:txBody>
                  <a:tcPr>
                    <a:solidFill>
                      <a:schemeClr val="bg2">
                        <a:lumMod val="90000"/>
                      </a:schemeClr>
                    </a:solidFill>
                  </a:tcPr>
                </a:tc>
                <a:extLst>
                  <a:ext uri="{0D108BD9-81ED-4DB2-BD59-A6C34878D82A}">
                    <a16:rowId xmlns:a16="http://schemas.microsoft.com/office/drawing/2014/main" val="4193629896"/>
                  </a:ext>
                </a:extLst>
              </a:tr>
              <a:tr h="370840">
                <a:tc>
                  <a:txBody>
                    <a:bodyPr/>
                    <a:lstStyle/>
                    <a:p>
                      <a:pPr algn="ctr"/>
                      <a:r>
                        <a:rPr lang="pt-BR" dirty="0"/>
                        <a:t>*</a:t>
                      </a:r>
                    </a:p>
                  </a:txBody>
                  <a:tcPr>
                    <a:solidFill>
                      <a:schemeClr val="bg2">
                        <a:lumMod val="90000"/>
                      </a:schemeClr>
                    </a:solidFill>
                  </a:tcPr>
                </a:tc>
                <a:tc>
                  <a:txBody>
                    <a:bodyPr/>
                    <a:lstStyle/>
                    <a:p>
                      <a:pPr algn="ctr"/>
                      <a:r>
                        <a:rPr lang="pt-BR" dirty="0"/>
                        <a:t>Todo o tráfego</a:t>
                      </a:r>
                    </a:p>
                  </a:txBody>
                  <a:tcPr>
                    <a:solidFill>
                      <a:schemeClr val="bg2">
                        <a:lumMod val="90000"/>
                      </a:schemeClr>
                    </a:solidFill>
                  </a:tcPr>
                </a:tc>
                <a:tc>
                  <a:txBody>
                    <a:bodyPr/>
                    <a:lstStyle/>
                    <a:p>
                      <a:pPr algn="ctr"/>
                      <a:r>
                        <a:rPr lang="pt-BR" dirty="0"/>
                        <a:t>Tudo</a:t>
                      </a:r>
                    </a:p>
                  </a:txBody>
                  <a:tcPr>
                    <a:solidFill>
                      <a:schemeClr val="bg2">
                        <a:lumMod val="90000"/>
                      </a:schemeClr>
                    </a:solidFill>
                  </a:tcPr>
                </a:tc>
                <a:tc>
                  <a:txBody>
                    <a:bodyPr/>
                    <a:lstStyle/>
                    <a:p>
                      <a:pPr algn="ctr"/>
                      <a:r>
                        <a:rPr lang="pt-BR" dirty="0"/>
                        <a:t>Tudo</a:t>
                      </a:r>
                    </a:p>
                  </a:txBody>
                  <a:tcPr>
                    <a:solidFill>
                      <a:schemeClr val="bg2">
                        <a:lumMod val="90000"/>
                      </a:schemeClr>
                    </a:solidFill>
                  </a:tcPr>
                </a:tc>
                <a:tc>
                  <a:txBody>
                    <a:bodyPr/>
                    <a:lstStyle/>
                    <a:p>
                      <a:pPr algn="ctr"/>
                      <a:r>
                        <a:rPr lang="pt-BR" dirty="0"/>
                        <a:t>0.0.0.0/0</a:t>
                      </a:r>
                    </a:p>
                  </a:txBody>
                  <a:tcPr>
                    <a:solidFill>
                      <a:schemeClr val="bg2">
                        <a:lumMod val="90000"/>
                      </a:schemeClr>
                    </a:solidFill>
                  </a:tcPr>
                </a:tc>
                <a:tc>
                  <a:txBody>
                    <a:bodyPr/>
                    <a:lstStyle/>
                    <a:p>
                      <a:pPr algn="ctr"/>
                      <a:r>
                        <a:rPr lang="pt-BR" dirty="0"/>
                        <a:t>Negar</a:t>
                      </a:r>
                    </a:p>
                  </a:txBody>
                  <a:tcPr>
                    <a:solidFill>
                      <a:schemeClr val="bg2">
                        <a:lumMod val="90000"/>
                      </a:schemeClr>
                    </a:solidFill>
                  </a:tcPr>
                </a:tc>
                <a:extLst>
                  <a:ext uri="{0D108BD9-81ED-4DB2-BD59-A6C34878D82A}">
                    <a16:rowId xmlns:a16="http://schemas.microsoft.com/office/drawing/2014/main" val="811189160"/>
                  </a:ext>
                </a:extLst>
              </a:tr>
            </a:tbl>
          </a:graphicData>
        </a:graphic>
      </p:graphicFrame>
      <p:graphicFrame>
        <p:nvGraphicFramePr>
          <p:cNvPr id="4" name="Tabela 3">
            <a:extLst>
              <a:ext uri="{FF2B5EF4-FFF2-40B4-BE49-F238E27FC236}">
                <a16:creationId xmlns:a16="http://schemas.microsoft.com/office/drawing/2014/main" id="{F206EC68-9ADC-0856-796C-9B6B43244B32}"/>
              </a:ext>
            </a:extLst>
          </p:cNvPr>
          <p:cNvGraphicFramePr>
            <a:graphicFrameLocks noGrp="1"/>
          </p:cNvGraphicFramePr>
          <p:nvPr>
            <p:extLst>
              <p:ext uri="{D42A27DB-BD31-4B8C-83A1-F6EECF244321}">
                <p14:modId xmlns:p14="http://schemas.microsoft.com/office/powerpoint/2010/main" val="1170735258"/>
              </p:ext>
            </p:extLst>
          </p:nvPr>
        </p:nvGraphicFramePr>
        <p:xfrm>
          <a:off x="1178560" y="5248234"/>
          <a:ext cx="8128002" cy="1381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523094913"/>
                    </a:ext>
                  </a:extLst>
                </a:gridCol>
                <a:gridCol w="1612053">
                  <a:extLst>
                    <a:ext uri="{9D8B030D-6E8A-4147-A177-3AD203B41FA5}">
                      <a16:colId xmlns:a16="http://schemas.microsoft.com/office/drawing/2014/main" val="1438885588"/>
                    </a:ext>
                  </a:extLst>
                </a:gridCol>
                <a:gridCol w="1243584">
                  <a:extLst>
                    <a:ext uri="{9D8B030D-6E8A-4147-A177-3AD203B41FA5}">
                      <a16:colId xmlns:a16="http://schemas.microsoft.com/office/drawing/2014/main" val="3721477847"/>
                    </a:ext>
                  </a:extLst>
                </a:gridCol>
                <a:gridCol w="1208364">
                  <a:extLst>
                    <a:ext uri="{9D8B030D-6E8A-4147-A177-3AD203B41FA5}">
                      <a16:colId xmlns:a16="http://schemas.microsoft.com/office/drawing/2014/main" val="2412864071"/>
                    </a:ext>
                  </a:extLst>
                </a:gridCol>
                <a:gridCol w="1354667">
                  <a:extLst>
                    <a:ext uri="{9D8B030D-6E8A-4147-A177-3AD203B41FA5}">
                      <a16:colId xmlns:a16="http://schemas.microsoft.com/office/drawing/2014/main" val="4216383790"/>
                    </a:ext>
                  </a:extLst>
                </a:gridCol>
                <a:gridCol w="1354667">
                  <a:extLst>
                    <a:ext uri="{9D8B030D-6E8A-4147-A177-3AD203B41FA5}">
                      <a16:colId xmlns:a16="http://schemas.microsoft.com/office/drawing/2014/main" val="4133419164"/>
                    </a:ext>
                  </a:extLst>
                </a:gridCol>
              </a:tblGrid>
              <a:tr h="0">
                <a:tc>
                  <a:txBody>
                    <a:bodyPr/>
                    <a:lstStyle/>
                    <a:p>
                      <a:pPr algn="ctr"/>
                      <a:r>
                        <a:rPr lang="pt-BR" b="0" dirty="0">
                          <a:solidFill>
                            <a:srgbClr val="FFFFFF"/>
                          </a:solidFill>
                        </a:rPr>
                        <a:t>Número</a:t>
                      </a:r>
                      <a:r>
                        <a:rPr lang="pt-BR" sz="1800" b="0" i="0" kern="1200" dirty="0">
                          <a:solidFill>
                            <a:srgbClr val="FFFFFF"/>
                          </a:solidFill>
                          <a:effectLst/>
                          <a:latin typeface="+mn-lt"/>
                          <a:ea typeface="+mn-ea"/>
                          <a:cs typeface="+mn-cs"/>
                        </a:rPr>
                        <a:t> da regra</a:t>
                      </a:r>
                      <a:endParaRPr lang="pt-BR" b="0" dirty="0">
                        <a:solidFill>
                          <a:srgbClr val="FFFFFF"/>
                        </a:solidFill>
                      </a:endParaRPr>
                    </a:p>
                  </a:txBody>
                  <a:tcPr>
                    <a:solidFill>
                      <a:srgbClr val="4C0099"/>
                    </a:solidFill>
                  </a:tcPr>
                </a:tc>
                <a:tc>
                  <a:txBody>
                    <a:bodyPr/>
                    <a:lstStyle/>
                    <a:p>
                      <a:pPr algn="ctr"/>
                      <a:r>
                        <a:rPr lang="pt-BR" dirty="0">
                          <a:solidFill>
                            <a:srgbClr val="FFFFFF"/>
                          </a:solidFill>
                        </a:rPr>
                        <a:t>Tipo</a:t>
                      </a:r>
                    </a:p>
                  </a:txBody>
                  <a:tcPr>
                    <a:solidFill>
                      <a:srgbClr val="4C0099"/>
                    </a:solidFill>
                  </a:tcPr>
                </a:tc>
                <a:tc>
                  <a:txBody>
                    <a:bodyPr/>
                    <a:lstStyle/>
                    <a:p>
                      <a:pPr algn="ctr"/>
                      <a:r>
                        <a:rPr lang="pt-BR" dirty="0">
                          <a:solidFill>
                            <a:srgbClr val="FFFFFF"/>
                          </a:solidFill>
                        </a:rPr>
                        <a:t>Protocolo</a:t>
                      </a:r>
                    </a:p>
                  </a:txBody>
                  <a:tcPr>
                    <a:solidFill>
                      <a:srgbClr val="4C0099"/>
                    </a:solidFill>
                  </a:tcPr>
                </a:tc>
                <a:tc>
                  <a:txBody>
                    <a:bodyPr/>
                    <a:lstStyle/>
                    <a:p>
                      <a:pPr algn="ctr"/>
                      <a:r>
                        <a:rPr lang="pt-BR" dirty="0">
                          <a:solidFill>
                            <a:srgbClr val="FFFFFF"/>
                          </a:solidFill>
                        </a:rPr>
                        <a:t>Intervalo de portas</a:t>
                      </a:r>
                    </a:p>
                  </a:txBody>
                  <a:tcPr>
                    <a:solidFill>
                      <a:srgbClr val="4C0099"/>
                    </a:solidFill>
                  </a:tcPr>
                </a:tc>
                <a:tc>
                  <a:txBody>
                    <a:bodyPr/>
                    <a:lstStyle/>
                    <a:p>
                      <a:pPr algn="ctr"/>
                      <a:r>
                        <a:rPr lang="pt-BR" dirty="0">
                          <a:solidFill>
                            <a:srgbClr val="FFFFFF"/>
                          </a:solidFill>
                        </a:rPr>
                        <a:t>Origem</a:t>
                      </a:r>
                    </a:p>
                  </a:txBody>
                  <a:tcPr>
                    <a:solidFill>
                      <a:srgbClr val="4C0099"/>
                    </a:solidFill>
                  </a:tcPr>
                </a:tc>
                <a:tc>
                  <a:txBody>
                    <a:bodyPr/>
                    <a:lstStyle/>
                    <a:p>
                      <a:pPr algn="ctr"/>
                      <a:r>
                        <a:rPr lang="pt-BR" dirty="0">
                          <a:solidFill>
                            <a:srgbClr val="FFFFFF"/>
                          </a:solidFill>
                        </a:rPr>
                        <a:t>Permitir ou negar</a:t>
                      </a:r>
                    </a:p>
                  </a:txBody>
                  <a:tcPr>
                    <a:solidFill>
                      <a:srgbClr val="4C0099"/>
                    </a:solidFill>
                  </a:tcPr>
                </a:tc>
                <a:extLst>
                  <a:ext uri="{0D108BD9-81ED-4DB2-BD59-A6C34878D82A}">
                    <a16:rowId xmlns:a16="http://schemas.microsoft.com/office/drawing/2014/main" val="3048022683"/>
                  </a:ext>
                </a:extLst>
              </a:tr>
              <a:tr h="370840">
                <a:tc>
                  <a:txBody>
                    <a:bodyPr/>
                    <a:lstStyle/>
                    <a:p>
                      <a:pPr algn="ctr"/>
                      <a:r>
                        <a:rPr lang="pt-BR" dirty="0"/>
                        <a:t>100</a:t>
                      </a:r>
                    </a:p>
                  </a:txBody>
                  <a:tcPr>
                    <a:solidFill>
                      <a:schemeClr val="bg2">
                        <a:lumMod val="90000"/>
                      </a:schemeClr>
                    </a:solidFill>
                  </a:tcPr>
                </a:tc>
                <a:tc>
                  <a:txBody>
                    <a:bodyPr/>
                    <a:lstStyle/>
                    <a:p>
                      <a:pPr algn="ctr"/>
                      <a:r>
                        <a:rPr lang="pt-BR" dirty="0"/>
                        <a:t>HTTP</a:t>
                      </a:r>
                    </a:p>
                  </a:txBody>
                  <a:tcPr>
                    <a:solidFill>
                      <a:schemeClr val="bg2">
                        <a:lumMod val="90000"/>
                      </a:schemeClr>
                    </a:solidFill>
                  </a:tcPr>
                </a:tc>
                <a:tc>
                  <a:txBody>
                    <a:bodyPr/>
                    <a:lstStyle/>
                    <a:p>
                      <a:pPr algn="ctr"/>
                      <a:r>
                        <a:rPr lang="pt-BR" dirty="0"/>
                        <a:t>TCP</a:t>
                      </a:r>
                    </a:p>
                  </a:txBody>
                  <a:tcPr>
                    <a:solidFill>
                      <a:schemeClr val="bg2">
                        <a:lumMod val="90000"/>
                      </a:schemeClr>
                    </a:solidFill>
                  </a:tcPr>
                </a:tc>
                <a:tc>
                  <a:txBody>
                    <a:bodyPr/>
                    <a:lstStyle/>
                    <a:p>
                      <a:pPr algn="ctr"/>
                      <a:r>
                        <a:rPr lang="pt-BR" dirty="0"/>
                        <a:t>80</a:t>
                      </a:r>
                    </a:p>
                  </a:txBody>
                  <a:tcPr>
                    <a:solidFill>
                      <a:schemeClr val="bg2">
                        <a:lumMod val="90000"/>
                      </a:schemeClr>
                    </a:solidFill>
                  </a:tcPr>
                </a:tc>
                <a:tc>
                  <a:txBody>
                    <a:bodyPr/>
                    <a:lstStyle/>
                    <a:p>
                      <a:pPr algn="ctr"/>
                      <a:r>
                        <a:rPr lang="pt-BR" dirty="0"/>
                        <a:t>0.0.0.0/0</a:t>
                      </a:r>
                    </a:p>
                  </a:txBody>
                  <a:tcPr>
                    <a:solidFill>
                      <a:schemeClr val="bg2">
                        <a:lumMod val="90000"/>
                      </a:schemeClr>
                    </a:solidFill>
                  </a:tcPr>
                </a:tc>
                <a:tc>
                  <a:txBody>
                    <a:bodyPr/>
                    <a:lstStyle/>
                    <a:p>
                      <a:pPr algn="ctr"/>
                      <a:r>
                        <a:rPr lang="pt-BR" dirty="0"/>
                        <a:t>Permitir</a:t>
                      </a:r>
                    </a:p>
                  </a:txBody>
                  <a:tcPr>
                    <a:solidFill>
                      <a:schemeClr val="bg2">
                        <a:lumMod val="90000"/>
                      </a:schemeClr>
                    </a:solidFill>
                  </a:tcPr>
                </a:tc>
                <a:extLst>
                  <a:ext uri="{0D108BD9-81ED-4DB2-BD59-A6C34878D82A}">
                    <a16:rowId xmlns:a16="http://schemas.microsoft.com/office/drawing/2014/main" val="539795565"/>
                  </a:ext>
                </a:extLst>
              </a:tr>
              <a:tr h="370840">
                <a:tc>
                  <a:txBody>
                    <a:bodyPr/>
                    <a:lstStyle/>
                    <a:p>
                      <a:pPr algn="ctr"/>
                      <a:r>
                        <a:rPr lang="pt-BR" dirty="0"/>
                        <a:t>*</a:t>
                      </a:r>
                    </a:p>
                  </a:txBody>
                  <a:tcPr>
                    <a:solidFill>
                      <a:schemeClr val="bg2">
                        <a:lumMod val="90000"/>
                      </a:schemeClr>
                    </a:solidFill>
                  </a:tcPr>
                </a:tc>
                <a:tc>
                  <a:txBody>
                    <a:bodyPr/>
                    <a:lstStyle/>
                    <a:p>
                      <a:pPr algn="ctr"/>
                      <a:r>
                        <a:rPr lang="pt-BR" dirty="0"/>
                        <a:t>Todo o tráfego</a:t>
                      </a:r>
                    </a:p>
                  </a:txBody>
                  <a:tcPr>
                    <a:solidFill>
                      <a:schemeClr val="bg2">
                        <a:lumMod val="90000"/>
                      </a:schemeClr>
                    </a:solidFill>
                  </a:tcPr>
                </a:tc>
                <a:tc>
                  <a:txBody>
                    <a:bodyPr/>
                    <a:lstStyle/>
                    <a:p>
                      <a:pPr algn="ctr"/>
                      <a:r>
                        <a:rPr lang="pt-BR" dirty="0"/>
                        <a:t>Tudo</a:t>
                      </a:r>
                    </a:p>
                  </a:txBody>
                  <a:tcPr>
                    <a:solidFill>
                      <a:schemeClr val="bg2">
                        <a:lumMod val="90000"/>
                      </a:schemeClr>
                    </a:solidFill>
                  </a:tcPr>
                </a:tc>
                <a:tc>
                  <a:txBody>
                    <a:bodyPr/>
                    <a:lstStyle/>
                    <a:p>
                      <a:pPr algn="ctr"/>
                      <a:r>
                        <a:rPr lang="pt-BR" dirty="0"/>
                        <a:t>Tudo</a:t>
                      </a:r>
                    </a:p>
                  </a:txBody>
                  <a:tcPr>
                    <a:solidFill>
                      <a:schemeClr val="bg2">
                        <a:lumMod val="90000"/>
                      </a:schemeClr>
                    </a:solidFill>
                  </a:tcPr>
                </a:tc>
                <a:tc>
                  <a:txBody>
                    <a:bodyPr/>
                    <a:lstStyle/>
                    <a:p>
                      <a:pPr algn="ctr"/>
                      <a:r>
                        <a:rPr lang="pt-BR" dirty="0"/>
                        <a:t>0.0.0.0/0</a:t>
                      </a:r>
                    </a:p>
                  </a:txBody>
                  <a:tcPr>
                    <a:solidFill>
                      <a:schemeClr val="bg2">
                        <a:lumMod val="90000"/>
                      </a:schemeClr>
                    </a:solidFill>
                  </a:tcPr>
                </a:tc>
                <a:tc>
                  <a:txBody>
                    <a:bodyPr/>
                    <a:lstStyle/>
                    <a:p>
                      <a:pPr algn="ctr"/>
                      <a:r>
                        <a:rPr lang="pt-BR" dirty="0"/>
                        <a:t>Negar</a:t>
                      </a:r>
                    </a:p>
                  </a:txBody>
                  <a:tcPr>
                    <a:solidFill>
                      <a:schemeClr val="bg2">
                        <a:lumMod val="90000"/>
                      </a:schemeClr>
                    </a:solidFill>
                  </a:tcPr>
                </a:tc>
                <a:extLst>
                  <a:ext uri="{0D108BD9-81ED-4DB2-BD59-A6C34878D82A}">
                    <a16:rowId xmlns:a16="http://schemas.microsoft.com/office/drawing/2014/main" val="811189160"/>
                  </a:ext>
                </a:extLst>
              </a:tr>
            </a:tbl>
          </a:graphicData>
        </a:graphic>
      </p:graphicFrame>
      <p:sp>
        <p:nvSpPr>
          <p:cNvPr id="6" name="CaixaDeTexto 5">
            <a:extLst>
              <a:ext uri="{FF2B5EF4-FFF2-40B4-BE49-F238E27FC236}">
                <a16:creationId xmlns:a16="http://schemas.microsoft.com/office/drawing/2014/main" id="{DFBB24CC-72D4-75AF-D98B-9B8AC1536B7F}"/>
              </a:ext>
            </a:extLst>
          </p:cNvPr>
          <p:cNvSpPr txBox="1"/>
          <p:nvPr/>
        </p:nvSpPr>
        <p:spPr>
          <a:xfrm>
            <a:off x="9448800" y="3704479"/>
            <a:ext cx="2535936" cy="369332"/>
          </a:xfrm>
          <a:prstGeom prst="rect">
            <a:avLst/>
          </a:prstGeom>
          <a:noFill/>
        </p:spPr>
        <p:txBody>
          <a:bodyPr wrap="square">
            <a:spAutoFit/>
          </a:bodyPr>
          <a:lstStyle/>
          <a:p>
            <a:pPr marL="0" indent="0">
              <a:buNone/>
            </a:pPr>
            <a:r>
              <a:rPr lang="pt-BR" sz="1800" dirty="0">
                <a:solidFill>
                  <a:srgbClr val="FC1233"/>
                </a:solidFill>
                <a:effectLst/>
                <a:latin typeface="Fredoka" pitchFamily="2" charset="-79"/>
                <a:cs typeface="Fredoka" pitchFamily="2" charset="-79"/>
              </a:rPr>
              <a:t>Uma NACL por subnet</a:t>
            </a:r>
            <a:endParaRPr lang="pt-BR" sz="1800" dirty="0">
              <a:latin typeface="Fredoka" pitchFamily="2" charset="-79"/>
              <a:cs typeface="Fredoka" pitchFamily="2" charset="-79"/>
            </a:endParaRPr>
          </a:p>
        </p:txBody>
      </p:sp>
      <p:sp>
        <p:nvSpPr>
          <p:cNvPr id="7" name="Espaço Reservado para Conteúdo 2">
            <a:extLst>
              <a:ext uri="{FF2B5EF4-FFF2-40B4-BE49-F238E27FC236}">
                <a16:creationId xmlns:a16="http://schemas.microsoft.com/office/drawing/2014/main" id="{083E1525-3EC8-97A0-9553-FD4E77431C38}"/>
              </a:ext>
            </a:extLst>
          </p:cNvPr>
          <p:cNvSpPr txBox="1">
            <a:spLocks/>
          </p:cNvSpPr>
          <p:nvPr/>
        </p:nvSpPr>
        <p:spPr>
          <a:xfrm>
            <a:off x="1178560" y="2565679"/>
            <a:ext cx="2332736" cy="3618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000" dirty="0">
                <a:solidFill>
                  <a:schemeClr val="accent2"/>
                </a:solidFill>
                <a:latin typeface="Fredoka" pitchFamily="2" charset="-79"/>
                <a:cs typeface="Fredoka" pitchFamily="2" charset="-79"/>
              </a:rPr>
              <a:t>Entrada</a:t>
            </a:r>
            <a:r>
              <a:rPr lang="pt-BR" sz="2000" dirty="0">
                <a:latin typeface="Fredoka" pitchFamily="2" charset="-79"/>
                <a:cs typeface="Fredoka" pitchFamily="2" charset="-79"/>
              </a:rPr>
              <a:t> </a:t>
            </a:r>
            <a:endParaRPr lang="pt-BR" sz="2400" dirty="0">
              <a:latin typeface="Fredoka" pitchFamily="2" charset="-79"/>
              <a:cs typeface="Fredoka" pitchFamily="2" charset="-79"/>
            </a:endParaRPr>
          </a:p>
          <a:p>
            <a:pPr marL="0" indent="0">
              <a:buFont typeface="Arial" panose="020B0604020202020204" pitchFamily="34" charset="0"/>
              <a:buNone/>
            </a:pPr>
            <a:endParaRPr lang="pt-BR" sz="2400" dirty="0">
              <a:latin typeface="Fredoka" pitchFamily="2" charset="-79"/>
              <a:cs typeface="Fredoka" pitchFamily="2" charset="-79"/>
            </a:endParaRPr>
          </a:p>
          <a:p>
            <a:pPr marL="0" indent="0">
              <a:buFont typeface="Arial" panose="020B0604020202020204" pitchFamily="34" charset="0"/>
              <a:buNone/>
            </a:pPr>
            <a:endParaRPr lang="pt-BR" dirty="0">
              <a:solidFill>
                <a:srgbClr val="7030A0"/>
              </a:solidFill>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solidFill>
                <a:srgbClr val="7030A0"/>
              </a:solidFill>
              <a:latin typeface="Comic Sans MS" panose="030F0902030302020204" pitchFamily="66" charset="0"/>
            </a:endParaRPr>
          </a:p>
        </p:txBody>
      </p:sp>
      <p:sp>
        <p:nvSpPr>
          <p:cNvPr id="8" name="Espaço Reservado para Conteúdo 2">
            <a:extLst>
              <a:ext uri="{FF2B5EF4-FFF2-40B4-BE49-F238E27FC236}">
                <a16:creationId xmlns:a16="http://schemas.microsoft.com/office/drawing/2014/main" id="{C83166A9-332B-31A8-A792-27305FDDDB24}"/>
              </a:ext>
            </a:extLst>
          </p:cNvPr>
          <p:cNvSpPr txBox="1">
            <a:spLocks/>
          </p:cNvSpPr>
          <p:nvPr/>
        </p:nvSpPr>
        <p:spPr>
          <a:xfrm>
            <a:off x="1178560" y="4863144"/>
            <a:ext cx="2332736" cy="3618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000" dirty="0">
                <a:solidFill>
                  <a:schemeClr val="accent2"/>
                </a:solidFill>
                <a:latin typeface="Fredoka" pitchFamily="2" charset="-79"/>
                <a:cs typeface="Fredoka" pitchFamily="2" charset="-79"/>
              </a:rPr>
              <a:t>Saída</a:t>
            </a:r>
            <a:r>
              <a:rPr lang="pt-BR" sz="2000" dirty="0">
                <a:latin typeface="Fredoka" pitchFamily="2" charset="-79"/>
                <a:cs typeface="Fredoka" pitchFamily="2" charset="-79"/>
              </a:rPr>
              <a:t> </a:t>
            </a:r>
            <a:endParaRPr lang="pt-BR" sz="2400" dirty="0">
              <a:latin typeface="Fredoka" pitchFamily="2" charset="-79"/>
              <a:cs typeface="Fredoka" pitchFamily="2" charset="-79"/>
            </a:endParaRPr>
          </a:p>
          <a:p>
            <a:pPr marL="0" indent="0">
              <a:buFont typeface="Arial" panose="020B0604020202020204" pitchFamily="34" charset="0"/>
              <a:buNone/>
            </a:pPr>
            <a:endParaRPr lang="pt-BR" sz="2400" dirty="0">
              <a:latin typeface="Fredoka" pitchFamily="2" charset="-79"/>
              <a:cs typeface="Fredoka" pitchFamily="2" charset="-79"/>
            </a:endParaRPr>
          </a:p>
          <a:p>
            <a:pPr marL="0" indent="0">
              <a:buFont typeface="Arial" panose="020B0604020202020204" pitchFamily="34" charset="0"/>
              <a:buNone/>
            </a:pPr>
            <a:endParaRPr lang="pt-BR" dirty="0">
              <a:solidFill>
                <a:srgbClr val="7030A0"/>
              </a:solidFill>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latin typeface="Comic Sans MS" panose="030F0902030302020204" pitchFamily="66" charset="0"/>
            </a:endParaRPr>
          </a:p>
          <a:p>
            <a:pPr marL="0" indent="0">
              <a:buFont typeface="Arial" panose="020B0604020202020204" pitchFamily="34" charset="0"/>
              <a:buNone/>
            </a:pPr>
            <a:endParaRPr lang="pt-BR" dirty="0">
              <a:solidFill>
                <a:srgbClr val="7030A0"/>
              </a:solidFill>
              <a:latin typeface="Comic Sans MS" panose="030F0902030302020204" pitchFamily="66" charset="0"/>
            </a:endParaRPr>
          </a:p>
        </p:txBody>
      </p:sp>
      <p:sp>
        <p:nvSpPr>
          <p:cNvPr id="9" name="CaixaDeTexto 8">
            <a:extLst>
              <a:ext uri="{FF2B5EF4-FFF2-40B4-BE49-F238E27FC236}">
                <a16:creationId xmlns:a16="http://schemas.microsoft.com/office/drawing/2014/main" id="{008B0EC9-96A4-E0CC-C287-F03AADF5A8ED}"/>
              </a:ext>
            </a:extLst>
          </p:cNvPr>
          <p:cNvSpPr txBox="1"/>
          <p:nvPr/>
        </p:nvSpPr>
        <p:spPr>
          <a:xfrm>
            <a:off x="1716066" y="92242"/>
            <a:ext cx="10656977" cy="646331"/>
          </a:xfrm>
          <a:prstGeom prst="rect">
            <a:avLst/>
          </a:prstGeom>
          <a:noFill/>
        </p:spPr>
        <p:txBody>
          <a:bodyPr wrap="square">
            <a:spAutoFit/>
          </a:bodyPr>
          <a:lstStyle/>
          <a:p>
            <a:r>
              <a:rPr lang="pt-BR" sz="3600" dirty="0">
                <a:solidFill>
                  <a:schemeClr val="accent4"/>
                </a:solidFill>
                <a:latin typeface="Fredoka" pitchFamily="2" charset="-79"/>
                <a:cs typeface="Fredoka" pitchFamily="2" charset="-79"/>
              </a:rPr>
              <a:t>NETWORK ACCESS CONTROL LIST (NACL) </a:t>
            </a:r>
            <a:endParaRPr lang="pt-BR" sz="3600" dirty="0"/>
          </a:p>
        </p:txBody>
      </p:sp>
    </p:spTree>
    <p:extLst>
      <p:ext uri="{BB962C8B-B14F-4D97-AF65-F5344CB8AC3E}">
        <p14:creationId xmlns:p14="http://schemas.microsoft.com/office/powerpoint/2010/main" val="1862376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71BC6F3-C426-D553-5868-2D5BC02B2832}"/>
              </a:ext>
            </a:extLst>
          </p:cNvPr>
          <p:cNvPicPr>
            <a:picLocks noChangeAspect="1"/>
          </p:cNvPicPr>
          <p:nvPr/>
        </p:nvPicPr>
        <p:blipFill>
          <a:blip r:embed="rId2"/>
          <a:srcRect t="1" b="1"/>
          <a:stretch/>
        </p:blipFill>
        <p:spPr>
          <a:xfrm>
            <a:off x="0" y="0"/>
            <a:ext cx="12204904" cy="6858000"/>
          </a:xfrm>
          <a:prstGeom prst="rect">
            <a:avLst/>
          </a:prstGeom>
          <a:solidFill>
            <a:srgbClr val="8252AC"/>
          </a:solidFill>
        </p:spPr>
      </p:pic>
    </p:spTree>
    <p:extLst>
      <p:ext uri="{BB962C8B-B14F-4D97-AF65-F5344CB8AC3E}">
        <p14:creationId xmlns:p14="http://schemas.microsoft.com/office/powerpoint/2010/main" val="2968268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a16="http://schemas.microsoft.com/office/drawing/2014/main" id="{126CEF3F-42FD-537A-21A4-3A2740730A6F}"/>
              </a:ext>
            </a:extLst>
          </p:cNvPr>
          <p:cNvGraphicFramePr>
            <a:graphicFrameLocks noGrp="1"/>
          </p:cNvGraphicFramePr>
          <p:nvPr>
            <p:extLst>
              <p:ext uri="{D42A27DB-BD31-4B8C-83A1-F6EECF244321}">
                <p14:modId xmlns:p14="http://schemas.microsoft.com/office/powerpoint/2010/main" val="1716963512"/>
              </p:ext>
            </p:extLst>
          </p:nvPr>
        </p:nvGraphicFramePr>
        <p:xfrm>
          <a:off x="812157" y="1041721"/>
          <a:ext cx="10567686" cy="5280167"/>
        </p:xfrm>
        <a:graphic>
          <a:graphicData uri="http://schemas.openxmlformats.org/drawingml/2006/table">
            <a:tbl>
              <a:tblPr firstRow="1" bandRow="1">
                <a:tableStyleId>{5C22544A-7EE6-4342-B048-85BDC9FD1C3A}</a:tableStyleId>
              </a:tblPr>
              <a:tblGrid>
                <a:gridCol w="5283843">
                  <a:extLst>
                    <a:ext uri="{9D8B030D-6E8A-4147-A177-3AD203B41FA5}">
                      <a16:colId xmlns:a16="http://schemas.microsoft.com/office/drawing/2014/main" val="2749502001"/>
                    </a:ext>
                  </a:extLst>
                </a:gridCol>
                <a:gridCol w="5283843">
                  <a:extLst>
                    <a:ext uri="{9D8B030D-6E8A-4147-A177-3AD203B41FA5}">
                      <a16:colId xmlns:a16="http://schemas.microsoft.com/office/drawing/2014/main" val="1567625662"/>
                    </a:ext>
                  </a:extLst>
                </a:gridCol>
              </a:tblGrid>
              <a:tr h="636608">
                <a:tc>
                  <a:txBody>
                    <a:bodyPr/>
                    <a:lstStyle/>
                    <a:p>
                      <a:pPr algn="ctr">
                        <a:lnSpc>
                          <a:spcPct val="150000"/>
                        </a:lnSpc>
                      </a:pPr>
                      <a:r>
                        <a:rPr lang="pt-BR" sz="2000" dirty="0">
                          <a:solidFill>
                            <a:srgbClr val="FFFFFF"/>
                          </a:solidFill>
                        </a:rPr>
                        <a:t>Grupo de segurança</a:t>
                      </a:r>
                    </a:p>
                  </a:txBody>
                  <a:tcPr>
                    <a:solidFill>
                      <a:srgbClr val="325B7F"/>
                    </a:solidFill>
                  </a:tcPr>
                </a:tc>
                <a:tc>
                  <a:txBody>
                    <a:bodyPr/>
                    <a:lstStyle/>
                    <a:p>
                      <a:pPr algn="ctr">
                        <a:lnSpc>
                          <a:spcPct val="150000"/>
                        </a:lnSpc>
                      </a:pPr>
                      <a:r>
                        <a:rPr lang="pt-BR" sz="2000" dirty="0">
                          <a:solidFill>
                            <a:srgbClr val="FFFFFF"/>
                          </a:solidFill>
                        </a:rPr>
                        <a:t>ACL de rede</a:t>
                      </a:r>
                    </a:p>
                  </a:txBody>
                  <a:tcPr>
                    <a:solidFill>
                      <a:srgbClr val="325B7F"/>
                    </a:solidFill>
                  </a:tcPr>
                </a:tc>
                <a:extLst>
                  <a:ext uri="{0D108BD9-81ED-4DB2-BD59-A6C34878D82A}">
                    <a16:rowId xmlns:a16="http://schemas.microsoft.com/office/drawing/2014/main" val="2694928812"/>
                  </a:ext>
                </a:extLst>
              </a:tr>
              <a:tr h="1567124">
                <a:tc>
                  <a:txBody>
                    <a:bodyPr/>
                    <a:lstStyle/>
                    <a:p>
                      <a:pPr algn="ctr">
                        <a:lnSpc>
                          <a:spcPct val="150000"/>
                        </a:lnSpc>
                      </a:pPr>
                      <a:r>
                        <a:rPr lang="pt-BR" dirty="0"/>
                        <a:t>O grupo de segurança age como um firewall para instâncias associadas do EC2 e é associado à interface de rede elástica implementada por um hypervisor</a:t>
                      </a:r>
                    </a:p>
                  </a:txBody>
                  <a:tcPr>
                    <a:solidFill>
                      <a:schemeClr val="accent5">
                        <a:lumMod val="20000"/>
                        <a:lumOff val="80000"/>
                      </a:schemeClr>
                    </a:solidFill>
                  </a:tcPr>
                </a:tc>
                <a:tc>
                  <a:txBody>
                    <a:bodyPr/>
                    <a:lstStyle/>
                    <a:p>
                      <a:pPr algn="ctr">
                        <a:lnSpc>
                          <a:spcPct val="150000"/>
                        </a:lnSpc>
                      </a:pPr>
                      <a:r>
                        <a:rPr lang="pt-BR" dirty="0"/>
                        <a:t>As ACLs de rede atuam como um firewall para sub-redes associadas</a:t>
                      </a:r>
                    </a:p>
                  </a:txBody>
                  <a:tcPr>
                    <a:solidFill>
                      <a:schemeClr val="accent5">
                        <a:lumMod val="20000"/>
                        <a:lumOff val="80000"/>
                      </a:schemeClr>
                    </a:solidFill>
                  </a:tcPr>
                </a:tc>
                <a:extLst>
                  <a:ext uri="{0D108BD9-81ED-4DB2-BD59-A6C34878D82A}">
                    <a16:rowId xmlns:a16="http://schemas.microsoft.com/office/drawing/2014/main" val="1866861296"/>
                  </a:ext>
                </a:extLst>
              </a:tr>
              <a:tr h="843836">
                <a:tc>
                  <a:txBody>
                    <a:bodyPr/>
                    <a:lstStyle/>
                    <a:p>
                      <a:pPr algn="ctr">
                        <a:lnSpc>
                          <a:spcPct val="150000"/>
                        </a:lnSpc>
                      </a:pPr>
                      <a:r>
                        <a:rPr lang="pt-BR" dirty="0"/>
                        <a:t>Controla o tráfego de entrada e saída no nível da instância</a:t>
                      </a:r>
                    </a:p>
                  </a:txBody>
                  <a:tcPr>
                    <a:solidFill>
                      <a:schemeClr val="accent5">
                        <a:lumMod val="20000"/>
                        <a:lumOff val="80000"/>
                      </a:schemeClr>
                    </a:solidFill>
                  </a:tcPr>
                </a:tc>
                <a:tc>
                  <a:txBody>
                    <a:bodyPr/>
                    <a:lstStyle/>
                    <a:p>
                      <a:pPr algn="ctr">
                        <a:lnSpc>
                          <a:spcPct val="150000"/>
                        </a:lnSpc>
                      </a:pPr>
                      <a:r>
                        <a:rPr lang="pt-BR" dirty="0"/>
                        <a:t>Controla o tráfego de entrada e a saída da sub-rede</a:t>
                      </a:r>
                    </a:p>
                  </a:txBody>
                  <a:tcPr>
                    <a:solidFill>
                      <a:schemeClr val="accent5">
                        <a:lumMod val="20000"/>
                        <a:lumOff val="80000"/>
                      </a:schemeClr>
                    </a:solidFill>
                  </a:tcPr>
                </a:tc>
                <a:extLst>
                  <a:ext uri="{0D108BD9-81ED-4DB2-BD59-A6C34878D82A}">
                    <a16:rowId xmlns:a16="http://schemas.microsoft.com/office/drawing/2014/main" val="2436826451"/>
                  </a:ext>
                </a:extLst>
              </a:tr>
              <a:tr h="843836">
                <a:tc>
                  <a:txBody>
                    <a:bodyPr/>
                    <a:lstStyle/>
                    <a:p>
                      <a:pPr algn="ctr">
                        <a:lnSpc>
                          <a:spcPct val="150000"/>
                        </a:lnSpc>
                      </a:pPr>
                      <a:r>
                        <a:rPr lang="pt-BR" dirty="0"/>
                        <a:t>Oferece suporte apenas às regras de permissão</a:t>
                      </a:r>
                    </a:p>
                  </a:txBody>
                  <a:tcPr>
                    <a:solidFill>
                      <a:schemeClr val="accent5">
                        <a:lumMod val="20000"/>
                        <a:lumOff val="80000"/>
                      </a:schemeClr>
                    </a:solidFill>
                  </a:tcPr>
                </a:tc>
                <a:tc>
                  <a:txBody>
                    <a:bodyPr/>
                    <a:lstStyle/>
                    <a:p>
                      <a:pPr algn="ctr">
                        <a:lnSpc>
                          <a:spcPct val="150000"/>
                        </a:lnSpc>
                      </a:pPr>
                      <a:r>
                        <a:rPr lang="pt-BR" dirty="0"/>
                        <a:t>Oferece suporta às regras de permissão e negação </a:t>
                      </a:r>
                    </a:p>
                  </a:txBody>
                  <a:tcPr>
                    <a:solidFill>
                      <a:schemeClr val="accent5">
                        <a:lumMod val="20000"/>
                        <a:lumOff val="80000"/>
                      </a:schemeClr>
                    </a:solidFill>
                  </a:tcPr>
                </a:tc>
                <a:extLst>
                  <a:ext uri="{0D108BD9-81ED-4DB2-BD59-A6C34878D82A}">
                    <a16:rowId xmlns:a16="http://schemas.microsoft.com/office/drawing/2014/main" val="1879480182"/>
                  </a:ext>
                </a:extLst>
              </a:tr>
              <a:tr h="488889">
                <a:tc>
                  <a:txBody>
                    <a:bodyPr/>
                    <a:lstStyle/>
                    <a:p>
                      <a:pPr algn="ctr">
                        <a:lnSpc>
                          <a:spcPct val="150000"/>
                        </a:lnSpc>
                      </a:pPr>
                      <a:r>
                        <a:rPr lang="pt-BR" dirty="0"/>
                        <a:t>Stateful</a:t>
                      </a:r>
                    </a:p>
                  </a:txBody>
                  <a:tcPr>
                    <a:solidFill>
                      <a:schemeClr val="accent5">
                        <a:lumMod val="20000"/>
                        <a:lumOff val="80000"/>
                      </a:schemeClr>
                    </a:solidFill>
                  </a:tcPr>
                </a:tc>
                <a:tc>
                  <a:txBody>
                    <a:bodyPr/>
                    <a:lstStyle/>
                    <a:p>
                      <a:pPr algn="ctr">
                        <a:lnSpc>
                          <a:spcPct val="150000"/>
                        </a:lnSpc>
                      </a:pPr>
                      <a:r>
                        <a:rPr lang="pt-BR" dirty="0"/>
                        <a:t>Stateless</a:t>
                      </a:r>
                    </a:p>
                  </a:txBody>
                  <a:tcPr>
                    <a:solidFill>
                      <a:schemeClr val="accent5">
                        <a:lumMod val="20000"/>
                        <a:lumOff val="80000"/>
                      </a:schemeClr>
                    </a:solidFill>
                  </a:tcPr>
                </a:tc>
                <a:extLst>
                  <a:ext uri="{0D108BD9-81ED-4DB2-BD59-A6C34878D82A}">
                    <a16:rowId xmlns:a16="http://schemas.microsoft.com/office/drawing/2014/main" val="1336690687"/>
                  </a:ext>
                </a:extLst>
              </a:tr>
              <a:tr h="843836">
                <a:tc>
                  <a:txBody>
                    <a:bodyPr/>
                    <a:lstStyle/>
                    <a:p>
                      <a:pPr algn="ctr">
                        <a:lnSpc>
                          <a:spcPct val="150000"/>
                        </a:lnSpc>
                      </a:pPr>
                      <a:r>
                        <a:rPr lang="pt-BR" dirty="0"/>
                        <a:t>Precisa ser atribuído manualmente às instâncias</a:t>
                      </a:r>
                    </a:p>
                  </a:txBody>
                  <a:tcPr>
                    <a:solidFill>
                      <a:schemeClr val="accent5">
                        <a:lumMod val="20000"/>
                        <a:lumOff val="80000"/>
                      </a:schemeClr>
                    </a:solidFill>
                  </a:tcPr>
                </a:tc>
                <a:tc>
                  <a:txBody>
                    <a:bodyPr/>
                    <a:lstStyle/>
                    <a:p>
                      <a:pPr algn="ctr">
                        <a:lnSpc>
                          <a:spcPct val="150000"/>
                        </a:lnSpc>
                      </a:pPr>
                      <a:r>
                        <a:rPr lang="pt-BR" dirty="0"/>
                        <a:t>Aplicado automaticamente quando as instâncias são adicionadas à sub-rede</a:t>
                      </a:r>
                    </a:p>
                  </a:txBody>
                  <a:tcPr>
                    <a:solidFill>
                      <a:schemeClr val="accent5">
                        <a:lumMod val="20000"/>
                        <a:lumOff val="80000"/>
                      </a:schemeClr>
                    </a:solidFill>
                  </a:tcPr>
                </a:tc>
                <a:extLst>
                  <a:ext uri="{0D108BD9-81ED-4DB2-BD59-A6C34878D82A}">
                    <a16:rowId xmlns:a16="http://schemas.microsoft.com/office/drawing/2014/main" val="3699087524"/>
                  </a:ext>
                </a:extLst>
              </a:tr>
            </a:tbl>
          </a:graphicData>
        </a:graphic>
      </p:graphicFrame>
    </p:spTree>
    <p:extLst>
      <p:ext uri="{BB962C8B-B14F-4D97-AF65-F5344CB8AC3E}">
        <p14:creationId xmlns:p14="http://schemas.microsoft.com/office/powerpoint/2010/main" val="101740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FADA8-1AE8-EC4D-D2EF-733FB27975FA}"/>
              </a:ext>
            </a:extLst>
          </p:cNvPr>
          <p:cNvSpPr>
            <a:spLocks noGrp="1"/>
          </p:cNvSpPr>
          <p:nvPr>
            <p:ph type="title"/>
          </p:nvPr>
        </p:nvSpPr>
        <p:spPr>
          <a:xfrm>
            <a:off x="838200" y="220275"/>
            <a:ext cx="10515600" cy="662782"/>
          </a:xfrm>
        </p:spPr>
        <p:txBody>
          <a:bodyPr>
            <a:normAutofit/>
          </a:bodyPr>
          <a:lstStyle/>
          <a:p>
            <a:r>
              <a:rPr lang="pt-BR" sz="3600" dirty="0">
                <a:solidFill>
                  <a:schemeClr val="accent4"/>
                </a:solidFill>
                <a:latin typeface="Fredoka" pitchFamily="2" charset="-79"/>
                <a:cs typeface="Fredoka" pitchFamily="2" charset="-79"/>
              </a:rPr>
              <a:t>IPv4</a:t>
            </a:r>
          </a:p>
        </p:txBody>
      </p:sp>
      <p:sp>
        <p:nvSpPr>
          <p:cNvPr id="3" name="Espaço Reservado para Conteúdo 2">
            <a:extLst>
              <a:ext uri="{FF2B5EF4-FFF2-40B4-BE49-F238E27FC236}">
                <a16:creationId xmlns:a16="http://schemas.microsoft.com/office/drawing/2014/main" id="{EB6AF621-1DF4-0739-14D7-CAC8A28B6894}"/>
              </a:ext>
            </a:extLst>
          </p:cNvPr>
          <p:cNvSpPr>
            <a:spLocks noGrp="1"/>
          </p:cNvSpPr>
          <p:nvPr>
            <p:ph idx="1"/>
          </p:nvPr>
        </p:nvSpPr>
        <p:spPr>
          <a:xfrm>
            <a:off x="838200" y="1315735"/>
            <a:ext cx="10515600" cy="5171865"/>
          </a:xfrm>
        </p:spPr>
        <p:txBody>
          <a:bodyPr>
            <a:noAutofit/>
          </a:bodyPr>
          <a:lstStyle/>
          <a:p>
            <a:pPr marL="0" indent="0">
              <a:buNone/>
            </a:pPr>
            <a:r>
              <a:rPr lang="pt-BR" dirty="0">
                <a:solidFill>
                  <a:srgbClr val="FFFFFF"/>
                </a:solidFill>
                <a:latin typeface="Fredoka" pitchFamily="2" charset="-79"/>
                <a:cs typeface="Fredoka" pitchFamily="2" charset="-79"/>
              </a:rPr>
              <a:t>Um endereço IP identifica um local, dentro de uma rede.</a:t>
            </a:r>
          </a:p>
          <a:p>
            <a:pPr marL="0" indent="0" algn="l" fontAlgn="base">
              <a:buNone/>
            </a:pPr>
            <a:r>
              <a:rPr lang="pt-BR" dirty="0">
                <a:solidFill>
                  <a:srgbClr val="FFFFFF"/>
                </a:solidFill>
                <a:latin typeface="Fredoka" pitchFamily="2" charset="-79"/>
                <a:cs typeface="Fredoka" pitchFamily="2" charset="-79"/>
              </a:rPr>
              <a:t>O IPv4 foi desenvolvido no início dos anos 80 e usa endereços de </a:t>
            </a:r>
            <a:r>
              <a:rPr lang="pt-BR" dirty="0">
                <a:solidFill>
                  <a:schemeClr val="accent2"/>
                </a:solidFill>
                <a:latin typeface="Fredoka" pitchFamily="2" charset="-79"/>
                <a:cs typeface="Fredoka" pitchFamily="2" charset="-79"/>
              </a:rPr>
              <a:t>32 bits</a:t>
            </a:r>
            <a:r>
              <a:rPr lang="pt-BR" dirty="0">
                <a:solidFill>
                  <a:srgbClr val="FFFFFF"/>
                </a:solidFill>
                <a:latin typeface="Fredoka" pitchFamily="2" charset="-79"/>
                <a:cs typeface="Fredoka" pitchFamily="2" charset="-79"/>
              </a:rPr>
              <a:t>. Os bits são agrupados em quatro conjuntos de 8 bits chamados octetos. </a:t>
            </a:r>
          </a:p>
          <a:p>
            <a:pPr marL="0" indent="0" algn="l" fontAlgn="base">
              <a:buNone/>
            </a:pPr>
            <a:endParaRPr lang="pt-BR" dirty="0">
              <a:solidFill>
                <a:srgbClr val="FFFFFF"/>
              </a:solidFill>
              <a:latin typeface="Fredoka" pitchFamily="2" charset="-79"/>
              <a:cs typeface="Fredoka" pitchFamily="2" charset="-79"/>
            </a:endParaRPr>
          </a:p>
          <a:p>
            <a:pPr marL="0" indent="0" algn="l" fontAlgn="base">
              <a:buNone/>
            </a:pPr>
            <a:r>
              <a:rPr lang="pt-BR" dirty="0">
                <a:solidFill>
                  <a:srgbClr val="FFFFFF"/>
                </a:solidFill>
                <a:latin typeface="Fredoka" pitchFamily="2" charset="-79"/>
                <a:cs typeface="Fredoka" pitchFamily="2" charset="-79"/>
              </a:rPr>
              <a:t>Os endereços em IPv4 são escritos usando notação numérica ponto-decimal. Os endereços IPv4 podem criar 4,3 bilhões de endereços, o que significa que os endereços devem ser reutilizados e mascarados.</a:t>
            </a:r>
          </a:p>
          <a:p>
            <a:pPr marL="0" indent="0">
              <a:buNone/>
            </a:pPr>
            <a:endParaRPr lang="pt-BR" dirty="0">
              <a:solidFill>
                <a:srgbClr val="FFFFFF"/>
              </a:solidFill>
              <a:latin typeface="Fredoka" pitchFamily="2" charset="-79"/>
              <a:cs typeface="Fredoka" pitchFamily="2" charset="-79"/>
            </a:endParaRPr>
          </a:p>
          <a:p>
            <a:pPr marL="0" indent="0">
              <a:buNone/>
            </a:pPr>
            <a:endParaRPr lang="pt-BR"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548493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6">
            <a:extLst>
              <a:ext uri="{FF2B5EF4-FFF2-40B4-BE49-F238E27FC236}">
                <a16:creationId xmlns:a16="http://schemas.microsoft.com/office/drawing/2014/main" id="{3A81BA8E-108E-7239-C86B-F75A21248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954" y="717684"/>
            <a:ext cx="9899766" cy="599631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808FD59-C8F8-2DDF-3B47-ECACA538BD41}"/>
              </a:ext>
            </a:extLst>
          </p:cNvPr>
          <p:cNvSpPr txBox="1"/>
          <p:nvPr/>
        </p:nvSpPr>
        <p:spPr>
          <a:xfrm>
            <a:off x="4393931" y="144000"/>
            <a:ext cx="3404138" cy="584775"/>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FLUXO DE REDE</a:t>
            </a:r>
          </a:p>
        </p:txBody>
      </p:sp>
      <p:sp>
        <p:nvSpPr>
          <p:cNvPr id="5" name="Retângulo 4">
            <a:extLst>
              <a:ext uri="{FF2B5EF4-FFF2-40B4-BE49-F238E27FC236}">
                <a16:creationId xmlns:a16="http://schemas.microsoft.com/office/drawing/2014/main" id="{EE5D79FE-1D34-86BB-B306-D1806600CC33}"/>
              </a:ext>
            </a:extLst>
          </p:cNvPr>
          <p:cNvSpPr/>
          <p:nvPr/>
        </p:nvSpPr>
        <p:spPr>
          <a:xfrm>
            <a:off x="2439080" y="1444389"/>
            <a:ext cx="8664349" cy="4734561"/>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2">
            <a:extLst>
              <a:ext uri="{FF2B5EF4-FFF2-40B4-BE49-F238E27FC236}">
                <a16:creationId xmlns:a16="http://schemas.microsoft.com/office/drawing/2014/main" id="{8DF44800-C98E-D44F-62CF-4811514B7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919" y="134247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1A31136A-5862-401F-AF4B-D51A88C79EF9}"/>
              </a:ext>
            </a:extLst>
          </p:cNvPr>
          <p:cNvSpPr txBox="1"/>
          <p:nvPr/>
        </p:nvSpPr>
        <p:spPr>
          <a:xfrm>
            <a:off x="3041847" y="1517806"/>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21" name="Picture 24">
            <a:extLst>
              <a:ext uri="{FF2B5EF4-FFF2-40B4-BE49-F238E27FC236}">
                <a16:creationId xmlns:a16="http://schemas.microsoft.com/office/drawing/2014/main" id="{933E2BF6-D4FD-9086-011B-90CF27DA438B}"/>
              </a:ext>
            </a:extLst>
          </p:cNvPr>
          <p:cNvPicPr>
            <a:picLocks noChangeAspect="1" noChangeArrowheads="1"/>
          </p:cNvPicPr>
          <p:nvPr/>
        </p:nvPicPr>
        <p:blipFill>
          <a:blip r:embed="rId4"/>
          <a:srcRect/>
          <a:stretch/>
        </p:blipFill>
        <p:spPr bwMode="auto">
          <a:xfrm>
            <a:off x="269644" y="3486051"/>
            <a:ext cx="1075672" cy="1075672"/>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ABDD672B-213B-E16A-D768-0A83F271C8F6}"/>
              </a:ext>
            </a:extLst>
          </p:cNvPr>
          <p:cNvSpPr txBox="1"/>
          <p:nvPr/>
        </p:nvSpPr>
        <p:spPr>
          <a:xfrm>
            <a:off x="337663" y="4561723"/>
            <a:ext cx="107567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Internet</a:t>
            </a:r>
            <a:endParaRPr lang="pt-BR" dirty="0"/>
          </a:p>
        </p:txBody>
      </p:sp>
      <p:sp>
        <p:nvSpPr>
          <p:cNvPr id="26" name="Oval 25">
            <a:extLst>
              <a:ext uri="{FF2B5EF4-FFF2-40B4-BE49-F238E27FC236}">
                <a16:creationId xmlns:a16="http://schemas.microsoft.com/office/drawing/2014/main" id="{829B2A80-07BC-0EC9-8F3C-E9C4A42D70D1}"/>
              </a:ext>
            </a:extLst>
          </p:cNvPr>
          <p:cNvSpPr/>
          <p:nvPr/>
        </p:nvSpPr>
        <p:spPr>
          <a:xfrm>
            <a:off x="1925385" y="3594516"/>
            <a:ext cx="935114" cy="85874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F94E4DE5-A09B-F47B-159E-A18476A43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178" y="3473772"/>
            <a:ext cx="108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de Seta Reta 34">
            <a:extLst>
              <a:ext uri="{FF2B5EF4-FFF2-40B4-BE49-F238E27FC236}">
                <a16:creationId xmlns:a16="http://schemas.microsoft.com/office/drawing/2014/main" id="{B39DBE1F-9408-4EC6-A698-B51BF4C73ABA}"/>
              </a:ext>
            </a:extLst>
          </p:cNvPr>
          <p:cNvCxnSpPr>
            <a:cxnSpLocks/>
          </p:cNvCxnSpPr>
          <p:nvPr/>
        </p:nvCxnSpPr>
        <p:spPr>
          <a:xfrm flipV="1">
            <a:off x="1353407" y="4023886"/>
            <a:ext cx="648000" cy="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88A8972D-82F5-7F2F-1D7B-73C62B6A2F83}"/>
              </a:ext>
            </a:extLst>
          </p:cNvPr>
          <p:cNvSpPr txBox="1"/>
          <p:nvPr/>
        </p:nvSpPr>
        <p:spPr>
          <a:xfrm>
            <a:off x="2341286" y="861632"/>
            <a:ext cx="3670835"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pic>
        <p:nvPicPr>
          <p:cNvPr id="45" name="Picture 8">
            <a:extLst>
              <a:ext uri="{FF2B5EF4-FFF2-40B4-BE49-F238E27FC236}">
                <a16:creationId xmlns:a16="http://schemas.microsoft.com/office/drawing/2014/main" id="{EB9C7133-50B5-F4C2-856A-A4B0CAECF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816" y="2596764"/>
            <a:ext cx="1101600" cy="107911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2DDCD563-190E-AFFB-E6C1-2A6FA82E6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316" y="4402587"/>
            <a:ext cx="1101600" cy="1079118"/>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EC48AE92-7F44-F13C-2B1A-242CB4B69618}"/>
              </a:ext>
            </a:extLst>
          </p:cNvPr>
          <p:cNvSpPr/>
          <p:nvPr/>
        </p:nvSpPr>
        <p:spPr>
          <a:xfrm>
            <a:off x="5052435" y="1770244"/>
            <a:ext cx="5786153" cy="4133012"/>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CaixaDeTexto 55">
            <a:extLst>
              <a:ext uri="{FF2B5EF4-FFF2-40B4-BE49-F238E27FC236}">
                <a16:creationId xmlns:a16="http://schemas.microsoft.com/office/drawing/2014/main" id="{BD0191AC-5418-8C0A-1BDA-4CE7FD88025C}"/>
              </a:ext>
            </a:extLst>
          </p:cNvPr>
          <p:cNvSpPr txBox="1"/>
          <p:nvPr/>
        </p:nvSpPr>
        <p:spPr>
          <a:xfrm>
            <a:off x="6301873" y="1887138"/>
            <a:ext cx="3451047"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 </a:t>
            </a:r>
            <a:endParaRPr lang="pt-BR" sz="1800" dirty="0">
              <a:solidFill>
                <a:schemeClr val="accent5"/>
              </a:solidFill>
            </a:endParaRPr>
          </a:p>
        </p:txBody>
      </p:sp>
      <p:pic>
        <p:nvPicPr>
          <p:cNvPr id="2058" name="Picture 10">
            <a:extLst>
              <a:ext uri="{FF2B5EF4-FFF2-40B4-BE49-F238E27FC236}">
                <a16:creationId xmlns:a16="http://schemas.microsoft.com/office/drawing/2014/main" id="{57E7EBCE-A16C-FC7D-634F-B889670D66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796" y="2208449"/>
            <a:ext cx="4076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904A6EE-D452-9910-A445-1B4B60FCB5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9796" y="3933012"/>
            <a:ext cx="4076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38DA576-8B1F-AC19-480B-C1A56AF94E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8063" y="259588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a:extLst>
              <a:ext uri="{FF2B5EF4-FFF2-40B4-BE49-F238E27FC236}">
                <a16:creationId xmlns:a16="http://schemas.microsoft.com/office/drawing/2014/main" id="{9C11667A-5D4D-655F-7DBA-ED258B5BB1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2561" y="4391496"/>
            <a:ext cx="108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Conector de Seta Reta 57">
            <a:extLst>
              <a:ext uri="{FF2B5EF4-FFF2-40B4-BE49-F238E27FC236}">
                <a16:creationId xmlns:a16="http://schemas.microsoft.com/office/drawing/2014/main" id="{AC086019-FADA-45B1-BFCF-A1A32D6389D8}"/>
              </a:ext>
            </a:extLst>
          </p:cNvPr>
          <p:cNvCxnSpPr>
            <a:cxnSpLocks/>
          </p:cNvCxnSpPr>
          <p:nvPr/>
        </p:nvCxnSpPr>
        <p:spPr>
          <a:xfrm flipV="1">
            <a:off x="3091177" y="3135882"/>
            <a:ext cx="648000" cy="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C2277C25-4B66-34DD-AFC8-8B72ED944BAE}"/>
              </a:ext>
            </a:extLst>
          </p:cNvPr>
          <p:cNvCxnSpPr>
            <a:cxnSpLocks/>
          </p:cNvCxnSpPr>
          <p:nvPr/>
        </p:nvCxnSpPr>
        <p:spPr>
          <a:xfrm flipV="1">
            <a:off x="3078834" y="4973010"/>
            <a:ext cx="648000" cy="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Conector Reto 60">
            <a:extLst>
              <a:ext uri="{FF2B5EF4-FFF2-40B4-BE49-F238E27FC236}">
                <a16:creationId xmlns:a16="http://schemas.microsoft.com/office/drawing/2014/main" id="{275FFD4B-56A1-5333-C593-79335492E594}"/>
              </a:ext>
            </a:extLst>
          </p:cNvPr>
          <p:cNvCxnSpPr/>
          <p:nvPr/>
        </p:nvCxnSpPr>
        <p:spPr>
          <a:xfrm>
            <a:off x="3090469" y="3103983"/>
            <a:ext cx="0" cy="188478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C632B55C-E2E9-38ED-F12D-B5A3673C9CD2}"/>
              </a:ext>
            </a:extLst>
          </p:cNvPr>
          <p:cNvCxnSpPr>
            <a:cxnSpLocks/>
          </p:cNvCxnSpPr>
          <p:nvPr/>
        </p:nvCxnSpPr>
        <p:spPr>
          <a:xfrm>
            <a:off x="2867480" y="4013772"/>
            <a:ext cx="2520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71" name="Conector de Seta Reta 7170">
            <a:extLst>
              <a:ext uri="{FF2B5EF4-FFF2-40B4-BE49-F238E27FC236}">
                <a16:creationId xmlns:a16="http://schemas.microsoft.com/office/drawing/2014/main" id="{98D0D522-2C28-103B-90EB-0A52FDADB8C5}"/>
              </a:ext>
            </a:extLst>
          </p:cNvPr>
          <p:cNvCxnSpPr>
            <a:cxnSpLocks/>
          </p:cNvCxnSpPr>
          <p:nvPr/>
        </p:nvCxnSpPr>
        <p:spPr>
          <a:xfrm flipV="1">
            <a:off x="4692165" y="3135882"/>
            <a:ext cx="540000" cy="44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3" name="Conector de Seta Reta 7172">
            <a:extLst>
              <a:ext uri="{FF2B5EF4-FFF2-40B4-BE49-F238E27FC236}">
                <a16:creationId xmlns:a16="http://schemas.microsoft.com/office/drawing/2014/main" id="{D70FC0A0-AFBC-A233-7123-1ECBDC611A35}"/>
              </a:ext>
            </a:extLst>
          </p:cNvPr>
          <p:cNvCxnSpPr>
            <a:cxnSpLocks/>
          </p:cNvCxnSpPr>
          <p:nvPr/>
        </p:nvCxnSpPr>
        <p:spPr>
          <a:xfrm flipV="1">
            <a:off x="4690566" y="4930614"/>
            <a:ext cx="540000" cy="44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4" name="Conector de Seta Reta 7173">
            <a:extLst>
              <a:ext uri="{FF2B5EF4-FFF2-40B4-BE49-F238E27FC236}">
                <a16:creationId xmlns:a16="http://schemas.microsoft.com/office/drawing/2014/main" id="{0A73EE87-461C-E0F8-5B2F-8FD918392ACC}"/>
              </a:ext>
            </a:extLst>
          </p:cNvPr>
          <p:cNvCxnSpPr>
            <a:cxnSpLocks/>
          </p:cNvCxnSpPr>
          <p:nvPr/>
        </p:nvCxnSpPr>
        <p:spPr>
          <a:xfrm>
            <a:off x="6178928" y="3114890"/>
            <a:ext cx="648000" cy="364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6" name="Conector de Seta Reta 7175">
            <a:extLst>
              <a:ext uri="{FF2B5EF4-FFF2-40B4-BE49-F238E27FC236}">
                <a16:creationId xmlns:a16="http://schemas.microsoft.com/office/drawing/2014/main" id="{FB58C730-EE6B-6ECE-BBB9-72A539DE2A9B}"/>
              </a:ext>
            </a:extLst>
          </p:cNvPr>
          <p:cNvCxnSpPr>
            <a:cxnSpLocks/>
          </p:cNvCxnSpPr>
          <p:nvPr/>
        </p:nvCxnSpPr>
        <p:spPr>
          <a:xfrm>
            <a:off x="6151893" y="4930614"/>
            <a:ext cx="648000" cy="3641"/>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77" name="CaixaDeTexto 7176">
            <a:extLst>
              <a:ext uri="{FF2B5EF4-FFF2-40B4-BE49-F238E27FC236}">
                <a16:creationId xmlns:a16="http://schemas.microsoft.com/office/drawing/2014/main" id="{FAF479CE-E1D0-1B2D-9B7F-5370F5B55939}"/>
              </a:ext>
            </a:extLst>
          </p:cNvPr>
          <p:cNvSpPr txBox="1"/>
          <p:nvPr/>
        </p:nvSpPr>
        <p:spPr>
          <a:xfrm>
            <a:off x="7183966" y="2358387"/>
            <a:ext cx="2131483" cy="369332"/>
          </a:xfrm>
          <a:prstGeom prst="rect">
            <a:avLst/>
          </a:prstGeom>
          <a:noFill/>
        </p:spPr>
        <p:txBody>
          <a:bodyPr wrap="square">
            <a:spAutoFit/>
          </a:bodyPr>
          <a:lstStyle/>
          <a:p>
            <a:r>
              <a:rPr lang="pt-BR" dirty="0">
                <a:solidFill>
                  <a:schemeClr val="accent6"/>
                </a:solidFill>
                <a:latin typeface="Fredoka" pitchFamily="2" charset="-79"/>
                <a:cs typeface="Fredoka" pitchFamily="2" charset="-79"/>
              </a:rPr>
              <a:t>Sub-rede pública</a:t>
            </a:r>
            <a:endParaRPr lang="pt-BR" dirty="0">
              <a:solidFill>
                <a:schemeClr val="accent6"/>
              </a:solidFill>
            </a:endParaRPr>
          </a:p>
        </p:txBody>
      </p:sp>
      <p:sp>
        <p:nvSpPr>
          <p:cNvPr id="7178" name="CaixaDeTexto 7177">
            <a:extLst>
              <a:ext uri="{FF2B5EF4-FFF2-40B4-BE49-F238E27FC236}">
                <a16:creationId xmlns:a16="http://schemas.microsoft.com/office/drawing/2014/main" id="{DE42ADC2-D30E-1141-B23A-09720ECA33F1}"/>
              </a:ext>
            </a:extLst>
          </p:cNvPr>
          <p:cNvSpPr txBox="1"/>
          <p:nvPr/>
        </p:nvSpPr>
        <p:spPr>
          <a:xfrm>
            <a:off x="7183966" y="4078128"/>
            <a:ext cx="2131483" cy="369332"/>
          </a:xfrm>
          <a:prstGeom prst="rect">
            <a:avLst/>
          </a:prstGeom>
          <a:noFill/>
        </p:spPr>
        <p:txBody>
          <a:bodyPr wrap="square">
            <a:spAutoFit/>
          </a:bodyPr>
          <a:lstStyle/>
          <a:p>
            <a:r>
              <a:rPr lang="pt-BR" dirty="0">
                <a:solidFill>
                  <a:schemeClr val="accent5"/>
                </a:solidFill>
                <a:latin typeface="Fredoka" pitchFamily="2" charset="-79"/>
                <a:cs typeface="Fredoka" pitchFamily="2" charset="-79"/>
              </a:rPr>
              <a:t>Sub-rede privada</a:t>
            </a:r>
            <a:endParaRPr lang="pt-BR" dirty="0">
              <a:solidFill>
                <a:schemeClr val="accent5"/>
              </a:solidFill>
            </a:endParaRPr>
          </a:p>
        </p:txBody>
      </p:sp>
      <p:sp>
        <p:nvSpPr>
          <p:cNvPr id="7180" name="CaixaDeTexto 7179">
            <a:extLst>
              <a:ext uri="{FF2B5EF4-FFF2-40B4-BE49-F238E27FC236}">
                <a16:creationId xmlns:a16="http://schemas.microsoft.com/office/drawing/2014/main" id="{43D57C15-8D2A-F865-DFD8-DCD8475DF9AE}"/>
              </a:ext>
            </a:extLst>
          </p:cNvPr>
          <p:cNvSpPr txBox="1"/>
          <p:nvPr/>
        </p:nvSpPr>
        <p:spPr>
          <a:xfrm>
            <a:off x="1912074" y="4430542"/>
            <a:ext cx="1128769" cy="646331"/>
          </a:xfrm>
          <a:prstGeom prst="rect">
            <a:avLst/>
          </a:prstGeom>
          <a:solidFill>
            <a:schemeClr val="bg1"/>
          </a:solidFill>
        </p:spPr>
        <p:txBody>
          <a:bodyPr wrap="square">
            <a:spAutoFit/>
          </a:bodyPr>
          <a:lstStyle/>
          <a:p>
            <a:pPr algn="ctr"/>
            <a:r>
              <a:rPr lang="pt-BR" sz="1800" dirty="0">
                <a:solidFill>
                  <a:srgbClr val="FFFFFF"/>
                </a:solidFill>
                <a:latin typeface="Fredoka" pitchFamily="2" charset="-79"/>
                <a:cs typeface="Fredoka" pitchFamily="2" charset="-79"/>
              </a:rPr>
              <a:t>Internet</a:t>
            </a:r>
          </a:p>
          <a:p>
            <a:pPr algn="ctr"/>
            <a:r>
              <a:rPr lang="pt-BR" dirty="0">
                <a:solidFill>
                  <a:srgbClr val="FFFFFF"/>
                </a:solidFill>
                <a:latin typeface="Fredoka" pitchFamily="2" charset="-79"/>
                <a:cs typeface="Fredoka" pitchFamily="2" charset="-79"/>
              </a:rPr>
              <a:t>Gateway</a:t>
            </a:r>
            <a:endParaRPr lang="pt-BR" dirty="0"/>
          </a:p>
        </p:txBody>
      </p:sp>
      <p:sp>
        <p:nvSpPr>
          <p:cNvPr id="7182" name="CaixaDeTexto 7181">
            <a:extLst>
              <a:ext uri="{FF2B5EF4-FFF2-40B4-BE49-F238E27FC236}">
                <a16:creationId xmlns:a16="http://schemas.microsoft.com/office/drawing/2014/main" id="{565A54E4-D0B6-C86B-CFAC-6B37B8845073}"/>
              </a:ext>
            </a:extLst>
          </p:cNvPr>
          <p:cNvSpPr txBox="1"/>
          <p:nvPr/>
        </p:nvSpPr>
        <p:spPr>
          <a:xfrm>
            <a:off x="3618488" y="5449180"/>
            <a:ext cx="1257225" cy="646331"/>
          </a:xfrm>
          <a:prstGeom prst="rect">
            <a:avLst/>
          </a:prstGeom>
          <a:solidFill>
            <a:schemeClr val="bg1"/>
          </a:solidFill>
        </p:spPr>
        <p:txBody>
          <a:bodyPr wrap="square">
            <a:spAutoFit/>
          </a:bodyPr>
          <a:lstStyle/>
          <a:p>
            <a:pPr algn="ctr"/>
            <a:r>
              <a:rPr lang="pt-BR" sz="1800" dirty="0">
                <a:solidFill>
                  <a:srgbClr val="FFFFFF"/>
                </a:solidFill>
                <a:latin typeface="Fredoka" pitchFamily="2" charset="-79"/>
                <a:cs typeface="Fredoka" pitchFamily="2" charset="-79"/>
              </a:rPr>
              <a:t>Tabela de rota</a:t>
            </a:r>
            <a:endParaRPr lang="pt-BR" dirty="0"/>
          </a:p>
        </p:txBody>
      </p:sp>
      <p:sp>
        <p:nvSpPr>
          <p:cNvPr id="7184" name="CaixaDeTexto 7183">
            <a:extLst>
              <a:ext uri="{FF2B5EF4-FFF2-40B4-BE49-F238E27FC236}">
                <a16:creationId xmlns:a16="http://schemas.microsoft.com/office/drawing/2014/main" id="{3F391C15-027C-CA09-5FCA-0FFBAD82FB1E}"/>
              </a:ext>
            </a:extLst>
          </p:cNvPr>
          <p:cNvSpPr txBox="1"/>
          <p:nvPr/>
        </p:nvSpPr>
        <p:spPr>
          <a:xfrm>
            <a:off x="3618488" y="3597765"/>
            <a:ext cx="1257225" cy="646331"/>
          </a:xfrm>
          <a:prstGeom prst="rect">
            <a:avLst/>
          </a:prstGeom>
          <a:solidFill>
            <a:schemeClr val="bg1"/>
          </a:solidFill>
        </p:spPr>
        <p:txBody>
          <a:bodyPr wrap="square">
            <a:spAutoFit/>
          </a:bodyPr>
          <a:lstStyle/>
          <a:p>
            <a:pPr algn="ctr"/>
            <a:r>
              <a:rPr lang="pt-BR" sz="1800" dirty="0">
                <a:solidFill>
                  <a:srgbClr val="FFFFFF"/>
                </a:solidFill>
                <a:latin typeface="Fredoka" pitchFamily="2" charset="-79"/>
                <a:cs typeface="Fredoka" pitchFamily="2" charset="-79"/>
              </a:rPr>
              <a:t>Tabela de rota</a:t>
            </a:r>
            <a:endParaRPr lang="pt-BR" dirty="0"/>
          </a:p>
        </p:txBody>
      </p:sp>
      <p:sp>
        <p:nvSpPr>
          <p:cNvPr id="7185" name="CaixaDeTexto 7184">
            <a:extLst>
              <a:ext uri="{FF2B5EF4-FFF2-40B4-BE49-F238E27FC236}">
                <a16:creationId xmlns:a16="http://schemas.microsoft.com/office/drawing/2014/main" id="{8F10C339-4653-0D71-A3EC-6D5A87200BDF}"/>
              </a:ext>
            </a:extLst>
          </p:cNvPr>
          <p:cNvSpPr txBox="1"/>
          <p:nvPr/>
        </p:nvSpPr>
        <p:spPr>
          <a:xfrm>
            <a:off x="5107894" y="3657649"/>
            <a:ext cx="1257225" cy="369332"/>
          </a:xfrm>
          <a:prstGeom prst="rect">
            <a:avLst/>
          </a:prstGeom>
          <a:solidFill>
            <a:schemeClr val="bg1"/>
          </a:solidFill>
        </p:spPr>
        <p:txBody>
          <a:bodyPr wrap="square">
            <a:spAutoFit/>
          </a:bodyPr>
          <a:lstStyle/>
          <a:p>
            <a:pPr algn="ctr"/>
            <a:r>
              <a:rPr lang="pt-BR" sz="1800" dirty="0">
                <a:solidFill>
                  <a:srgbClr val="FFFFFF"/>
                </a:solidFill>
                <a:latin typeface="Fredoka" pitchFamily="2" charset="-79"/>
                <a:cs typeface="Fredoka" pitchFamily="2" charset="-79"/>
              </a:rPr>
              <a:t>NACLs</a:t>
            </a:r>
            <a:endParaRPr lang="pt-BR" dirty="0"/>
          </a:p>
        </p:txBody>
      </p:sp>
      <p:sp>
        <p:nvSpPr>
          <p:cNvPr id="7186" name="CaixaDeTexto 7185">
            <a:extLst>
              <a:ext uri="{FF2B5EF4-FFF2-40B4-BE49-F238E27FC236}">
                <a16:creationId xmlns:a16="http://schemas.microsoft.com/office/drawing/2014/main" id="{C31237D3-4D06-8210-A160-A6393796A385}"/>
              </a:ext>
            </a:extLst>
          </p:cNvPr>
          <p:cNvSpPr txBox="1"/>
          <p:nvPr/>
        </p:nvSpPr>
        <p:spPr>
          <a:xfrm>
            <a:off x="5093380" y="5449180"/>
            <a:ext cx="1257225" cy="369332"/>
          </a:xfrm>
          <a:prstGeom prst="rect">
            <a:avLst/>
          </a:prstGeom>
          <a:solidFill>
            <a:schemeClr val="bg1"/>
          </a:solidFill>
        </p:spPr>
        <p:txBody>
          <a:bodyPr wrap="square">
            <a:spAutoFit/>
          </a:bodyPr>
          <a:lstStyle/>
          <a:p>
            <a:pPr algn="ctr"/>
            <a:r>
              <a:rPr lang="pt-BR" sz="1800" dirty="0">
                <a:solidFill>
                  <a:srgbClr val="FFFFFF"/>
                </a:solidFill>
                <a:latin typeface="Fredoka" pitchFamily="2" charset="-79"/>
                <a:cs typeface="Fredoka" pitchFamily="2" charset="-79"/>
              </a:rPr>
              <a:t>NACLs</a:t>
            </a:r>
            <a:endParaRPr lang="pt-BR" dirty="0"/>
          </a:p>
        </p:txBody>
      </p:sp>
    </p:spTree>
    <p:extLst>
      <p:ext uri="{BB962C8B-B14F-4D97-AF65-F5344CB8AC3E}">
        <p14:creationId xmlns:p14="http://schemas.microsoft.com/office/powerpoint/2010/main" val="284077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0" name="Picture 14">
            <a:extLst>
              <a:ext uri="{FF2B5EF4-FFF2-40B4-BE49-F238E27FC236}">
                <a16:creationId xmlns:a16="http://schemas.microsoft.com/office/drawing/2014/main" id="{C511DC0D-7EFF-FC28-08DA-6F1D633F9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774" y="2103877"/>
            <a:ext cx="4838700" cy="3568700"/>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71C4D9AB-2BF1-CE94-36EE-5FD1684A9B38}"/>
              </a:ext>
            </a:extLst>
          </p:cNvPr>
          <p:cNvSpPr>
            <a:spLocks noGrp="1"/>
          </p:cNvSpPr>
          <p:nvPr>
            <p:ph idx="1"/>
          </p:nvPr>
        </p:nvSpPr>
        <p:spPr>
          <a:xfrm>
            <a:off x="1563293" y="148327"/>
            <a:ext cx="8761321" cy="550058"/>
          </a:xfrm>
        </p:spPr>
        <p:txBody>
          <a:bodyPr>
            <a:normAutofit lnSpcReduction="10000"/>
          </a:bodyPr>
          <a:lstStyle/>
          <a:p>
            <a:pPr marL="0" indent="0">
              <a:buNone/>
            </a:pPr>
            <a:r>
              <a:rPr lang="pt-BR" sz="3600" dirty="0">
                <a:solidFill>
                  <a:schemeClr val="accent4"/>
                </a:solidFill>
                <a:latin typeface="Fredoka" pitchFamily="2" charset="-79"/>
                <a:cs typeface="Fredoka" pitchFamily="2" charset="-79"/>
              </a:rPr>
              <a:t>CASO DE USO DA ACL DE REDE (NACL)</a:t>
            </a:r>
          </a:p>
          <a:p>
            <a:pPr marL="0" indent="0">
              <a:buNone/>
            </a:pPr>
            <a:endParaRPr lang="pt-BR" sz="2400" dirty="0">
              <a:latin typeface="Fredoka" pitchFamily="2" charset="-79"/>
              <a:cs typeface="Fredoka" pitchFamily="2" charset="-79"/>
            </a:endParaRPr>
          </a:p>
          <a:p>
            <a:pPr marL="0" indent="0">
              <a:buNone/>
            </a:pPr>
            <a:endParaRPr lang="pt-BR" dirty="0">
              <a:solidFill>
                <a:srgbClr val="7030A0"/>
              </a:solidFill>
            </a:endParaRPr>
          </a:p>
          <a:p>
            <a:pPr marL="0" indent="0">
              <a:buNone/>
            </a:pPr>
            <a:endParaRPr lang="pt-BR" dirty="0">
              <a:latin typeface="Comic Sans MS" panose="030F0902030302020204" pitchFamily="66" charset="0"/>
            </a:endParaRPr>
          </a:p>
          <a:p>
            <a:pPr marL="0" indent="0">
              <a:buNone/>
            </a:pPr>
            <a:endParaRPr lang="pt-BR" dirty="0">
              <a:latin typeface="Comic Sans MS" panose="030F0902030302020204" pitchFamily="66" charset="0"/>
            </a:endParaRPr>
          </a:p>
          <a:p>
            <a:pPr marL="0" indent="0">
              <a:buNone/>
            </a:pPr>
            <a:endParaRPr lang="pt-BR" dirty="0">
              <a:solidFill>
                <a:srgbClr val="7030A0"/>
              </a:solidFill>
              <a:latin typeface="Comic Sans MS" panose="030F0902030302020204" pitchFamily="66" charset="0"/>
            </a:endParaRPr>
          </a:p>
        </p:txBody>
      </p:sp>
      <p:pic>
        <p:nvPicPr>
          <p:cNvPr id="4102" name="Picture 6">
            <a:extLst>
              <a:ext uri="{FF2B5EF4-FFF2-40B4-BE49-F238E27FC236}">
                <a16:creationId xmlns:a16="http://schemas.microsoft.com/office/drawing/2014/main" id="{3D2D5F5E-D6C3-A7AA-C050-164EBD3DA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199" y="715273"/>
            <a:ext cx="7200900" cy="5994400"/>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CD74CA2B-4969-B6E7-13AB-542D6928883F}"/>
              </a:ext>
            </a:extLst>
          </p:cNvPr>
          <p:cNvSpPr/>
          <p:nvPr/>
        </p:nvSpPr>
        <p:spPr>
          <a:xfrm>
            <a:off x="2840024" y="1564047"/>
            <a:ext cx="5915250" cy="4578680"/>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CaixaDeTexto 15">
            <a:extLst>
              <a:ext uri="{FF2B5EF4-FFF2-40B4-BE49-F238E27FC236}">
                <a16:creationId xmlns:a16="http://schemas.microsoft.com/office/drawing/2014/main" id="{BC50CC10-A99D-91F4-BFE2-2F2ADE9CAA66}"/>
              </a:ext>
            </a:extLst>
          </p:cNvPr>
          <p:cNvSpPr txBox="1"/>
          <p:nvPr/>
        </p:nvSpPr>
        <p:spPr>
          <a:xfrm>
            <a:off x="3389599" y="1649296"/>
            <a:ext cx="676064"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15" name="Picture 2">
            <a:extLst>
              <a:ext uri="{FF2B5EF4-FFF2-40B4-BE49-F238E27FC236}">
                <a16:creationId xmlns:a16="http://schemas.microsoft.com/office/drawing/2014/main" id="{76BB3391-F83A-EC7D-E7F2-EADA4E949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774" y="147396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AEC57232-E07B-640A-F0F3-115728C2EA14}"/>
              </a:ext>
            </a:extLst>
          </p:cNvPr>
          <p:cNvSpPr txBox="1"/>
          <p:nvPr/>
        </p:nvSpPr>
        <p:spPr>
          <a:xfrm>
            <a:off x="2658974" y="848206"/>
            <a:ext cx="944137"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p>
        </p:txBody>
      </p:sp>
      <p:sp>
        <p:nvSpPr>
          <p:cNvPr id="18" name="Retângulo 17">
            <a:extLst>
              <a:ext uri="{FF2B5EF4-FFF2-40B4-BE49-F238E27FC236}">
                <a16:creationId xmlns:a16="http://schemas.microsoft.com/office/drawing/2014/main" id="{9F860FF0-709E-0FFA-E29C-8382D8DC7204}"/>
              </a:ext>
            </a:extLst>
          </p:cNvPr>
          <p:cNvSpPr/>
          <p:nvPr/>
        </p:nvSpPr>
        <p:spPr>
          <a:xfrm>
            <a:off x="4217215" y="1107831"/>
            <a:ext cx="2771459" cy="5266592"/>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CaixaDeTexto 19">
            <a:extLst>
              <a:ext uri="{FF2B5EF4-FFF2-40B4-BE49-F238E27FC236}">
                <a16:creationId xmlns:a16="http://schemas.microsoft.com/office/drawing/2014/main" id="{735F39DB-BE23-235A-28E8-682FF5A2114C}"/>
              </a:ext>
            </a:extLst>
          </p:cNvPr>
          <p:cNvSpPr txBox="1"/>
          <p:nvPr/>
        </p:nvSpPr>
        <p:spPr>
          <a:xfrm>
            <a:off x="4296861" y="1151273"/>
            <a:ext cx="2691814" cy="369332"/>
          </a:xfrm>
          <a:prstGeom prst="rect">
            <a:avLst/>
          </a:prstGeom>
          <a:noFill/>
        </p:spPr>
        <p:txBody>
          <a:bodyPr wrap="square">
            <a:spAutoFit/>
          </a:bodyPr>
          <a:lstStyle/>
          <a:p>
            <a:r>
              <a:rPr lang="pt-BR" sz="1800" dirty="0">
                <a:solidFill>
                  <a:schemeClr val="accent5"/>
                </a:solidFill>
                <a:latin typeface="Fredoka" pitchFamily="2" charset="-79"/>
                <a:cs typeface="Fredoka" pitchFamily="2" charset="-79"/>
              </a:rPr>
              <a:t>Zona de disponibilidade</a:t>
            </a:r>
            <a:endParaRPr lang="pt-BR" sz="1800" dirty="0">
              <a:solidFill>
                <a:schemeClr val="accent5"/>
              </a:solidFill>
            </a:endParaRPr>
          </a:p>
        </p:txBody>
      </p:sp>
      <p:sp>
        <p:nvSpPr>
          <p:cNvPr id="23" name="CaixaDeTexto 22">
            <a:extLst>
              <a:ext uri="{FF2B5EF4-FFF2-40B4-BE49-F238E27FC236}">
                <a16:creationId xmlns:a16="http://schemas.microsoft.com/office/drawing/2014/main" id="{15D0E9E3-64AB-0B49-32BD-D1A798A90808}"/>
              </a:ext>
            </a:extLst>
          </p:cNvPr>
          <p:cNvSpPr txBox="1"/>
          <p:nvPr/>
        </p:nvSpPr>
        <p:spPr>
          <a:xfrm>
            <a:off x="4217214" y="2218988"/>
            <a:ext cx="2578581" cy="369332"/>
          </a:xfrm>
          <a:prstGeom prst="rect">
            <a:avLst/>
          </a:prstGeom>
          <a:noFill/>
        </p:spPr>
        <p:txBody>
          <a:bodyPr wrap="square">
            <a:spAutoFit/>
          </a:bodyPr>
          <a:lstStyle/>
          <a:p>
            <a:r>
              <a:rPr lang="pt-BR" dirty="0">
                <a:solidFill>
                  <a:schemeClr val="accent6"/>
                </a:solidFill>
                <a:latin typeface="Fredoka" pitchFamily="2" charset="-79"/>
                <a:cs typeface="Fredoka" pitchFamily="2" charset="-79"/>
              </a:rPr>
              <a:t>Sub-rede pública</a:t>
            </a:r>
          </a:p>
        </p:txBody>
      </p:sp>
      <p:pic>
        <p:nvPicPr>
          <p:cNvPr id="4112" name="Picture 16">
            <a:extLst>
              <a:ext uri="{FF2B5EF4-FFF2-40B4-BE49-F238E27FC236}">
                <a16:creationId xmlns:a16="http://schemas.microsoft.com/office/drawing/2014/main" id="{9FB91D22-08E7-15CB-AEF8-306487CCB3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8813" y="3521604"/>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B1E4D586-43D6-887B-F234-2F5319F23464}"/>
              </a:ext>
            </a:extLst>
          </p:cNvPr>
          <p:cNvSpPr txBox="1"/>
          <p:nvPr/>
        </p:nvSpPr>
        <p:spPr>
          <a:xfrm>
            <a:off x="4514638" y="3025059"/>
            <a:ext cx="2123274" cy="646331"/>
          </a:xfrm>
          <a:prstGeom prst="rect">
            <a:avLst/>
          </a:prstGeom>
          <a:noFill/>
        </p:spPr>
        <p:txBody>
          <a:bodyPr wrap="square">
            <a:spAutoFit/>
          </a:bodyPr>
          <a:lstStyle/>
          <a:p>
            <a:pPr algn="ctr"/>
            <a:r>
              <a:rPr lang="pt-BR" dirty="0">
                <a:solidFill>
                  <a:srgbClr val="FF0000"/>
                </a:solidFill>
                <a:latin typeface="Fredoka" pitchFamily="2" charset="-79"/>
                <a:cs typeface="Fredoka" pitchFamily="2" charset="-79"/>
              </a:rPr>
              <a:t>Grupo de segurança</a:t>
            </a:r>
            <a:endParaRPr lang="pt-BR" dirty="0">
              <a:solidFill>
                <a:srgbClr val="FF0000"/>
              </a:solidFill>
            </a:endParaRPr>
          </a:p>
        </p:txBody>
      </p:sp>
      <p:sp>
        <p:nvSpPr>
          <p:cNvPr id="26" name="Retângulo 25">
            <a:extLst>
              <a:ext uri="{FF2B5EF4-FFF2-40B4-BE49-F238E27FC236}">
                <a16:creationId xmlns:a16="http://schemas.microsoft.com/office/drawing/2014/main" id="{090C85EC-1136-63E6-5CCA-1217D12EA42E}"/>
              </a:ext>
            </a:extLst>
          </p:cNvPr>
          <p:cNvSpPr/>
          <p:nvPr/>
        </p:nvSpPr>
        <p:spPr>
          <a:xfrm>
            <a:off x="4529429" y="3035225"/>
            <a:ext cx="2218768" cy="2258721"/>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CaixaDeTexto 27">
            <a:extLst>
              <a:ext uri="{FF2B5EF4-FFF2-40B4-BE49-F238E27FC236}">
                <a16:creationId xmlns:a16="http://schemas.microsoft.com/office/drawing/2014/main" id="{934A4F70-7E3F-00B1-38AD-9ED34DA3CC50}"/>
              </a:ext>
            </a:extLst>
          </p:cNvPr>
          <p:cNvSpPr txBox="1"/>
          <p:nvPr/>
        </p:nvSpPr>
        <p:spPr>
          <a:xfrm>
            <a:off x="5027220" y="4808550"/>
            <a:ext cx="1231259" cy="369332"/>
          </a:xfrm>
          <a:prstGeom prst="rect">
            <a:avLst/>
          </a:prstGeom>
          <a:noFill/>
        </p:spPr>
        <p:txBody>
          <a:bodyPr wrap="square">
            <a:spAutoFit/>
          </a:bodyPr>
          <a:lstStyle/>
          <a:p>
            <a:r>
              <a:rPr lang="pt-BR" sz="1800" dirty="0">
                <a:latin typeface="Fredoka" pitchFamily="2" charset="-79"/>
                <a:cs typeface="Fredoka" pitchFamily="2" charset="-79"/>
              </a:rPr>
              <a:t>Instâncias</a:t>
            </a:r>
            <a:endParaRPr lang="pt-BR" dirty="0"/>
          </a:p>
        </p:txBody>
      </p:sp>
      <p:pic>
        <p:nvPicPr>
          <p:cNvPr id="4114" name="Picture 18">
            <a:extLst>
              <a:ext uri="{FF2B5EF4-FFF2-40B4-BE49-F238E27FC236}">
                <a16:creationId xmlns:a16="http://schemas.microsoft.com/office/drawing/2014/main" id="{6ACF8794-EC53-D1E0-F084-6300A36BE4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2611" y="298822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CaixaDeTexto 35">
            <a:extLst>
              <a:ext uri="{FF2B5EF4-FFF2-40B4-BE49-F238E27FC236}">
                <a16:creationId xmlns:a16="http://schemas.microsoft.com/office/drawing/2014/main" id="{14890E0B-018F-0C8D-A5BE-FC3831F37244}"/>
              </a:ext>
            </a:extLst>
          </p:cNvPr>
          <p:cNvSpPr txBox="1"/>
          <p:nvPr/>
        </p:nvSpPr>
        <p:spPr>
          <a:xfrm>
            <a:off x="334039" y="5728092"/>
            <a:ext cx="1110419" cy="646331"/>
          </a:xfrm>
          <a:prstGeom prst="rect">
            <a:avLst/>
          </a:prstGeom>
          <a:noFill/>
        </p:spPr>
        <p:txBody>
          <a:bodyPr wrap="square">
            <a:spAutoFit/>
          </a:bodyPr>
          <a:lstStyle/>
          <a:p>
            <a:pPr algn="ctr"/>
            <a:r>
              <a:rPr lang="pt-BR" sz="1800" dirty="0">
                <a:solidFill>
                  <a:srgbClr val="FFFFFF"/>
                </a:solidFill>
                <a:latin typeface="Fredoka" pitchFamily="2" charset="-79"/>
                <a:cs typeface="Fredoka" pitchFamily="2" charset="-79"/>
              </a:rPr>
              <a:t>Outros tráfegos</a:t>
            </a:r>
            <a:endParaRPr lang="pt-BR" dirty="0"/>
          </a:p>
        </p:txBody>
      </p:sp>
      <p:pic>
        <p:nvPicPr>
          <p:cNvPr id="39" name="Imagem 38">
            <a:extLst>
              <a:ext uri="{FF2B5EF4-FFF2-40B4-BE49-F238E27FC236}">
                <a16:creationId xmlns:a16="http://schemas.microsoft.com/office/drawing/2014/main" id="{7FA829C2-2C47-EE40-7185-25D475AA6F87}"/>
              </a:ext>
            </a:extLst>
          </p:cNvPr>
          <p:cNvPicPr>
            <a:picLocks noChangeAspect="1"/>
          </p:cNvPicPr>
          <p:nvPr/>
        </p:nvPicPr>
        <p:blipFill>
          <a:blip r:embed="rId8"/>
          <a:srcRect/>
          <a:stretch/>
        </p:blipFill>
        <p:spPr>
          <a:xfrm>
            <a:off x="438922" y="2988227"/>
            <a:ext cx="900000" cy="900000"/>
          </a:xfrm>
          <a:prstGeom prst="rect">
            <a:avLst/>
          </a:prstGeom>
        </p:spPr>
      </p:pic>
      <p:pic>
        <p:nvPicPr>
          <p:cNvPr id="41" name="Imagem 40">
            <a:extLst>
              <a:ext uri="{FF2B5EF4-FFF2-40B4-BE49-F238E27FC236}">
                <a16:creationId xmlns:a16="http://schemas.microsoft.com/office/drawing/2014/main" id="{89901460-187B-09BA-858B-E5296019B155}"/>
              </a:ext>
            </a:extLst>
          </p:cNvPr>
          <p:cNvPicPr>
            <a:picLocks noChangeAspect="1"/>
          </p:cNvPicPr>
          <p:nvPr/>
        </p:nvPicPr>
        <p:blipFill>
          <a:blip r:embed="rId8"/>
          <a:srcRect/>
          <a:stretch/>
        </p:blipFill>
        <p:spPr>
          <a:xfrm>
            <a:off x="438922" y="4772577"/>
            <a:ext cx="900000" cy="900000"/>
          </a:xfrm>
          <a:prstGeom prst="rect">
            <a:avLst/>
          </a:prstGeom>
        </p:spPr>
      </p:pic>
      <p:sp>
        <p:nvSpPr>
          <p:cNvPr id="42" name="CaixaDeTexto 41">
            <a:extLst>
              <a:ext uri="{FF2B5EF4-FFF2-40B4-BE49-F238E27FC236}">
                <a16:creationId xmlns:a16="http://schemas.microsoft.com/office/drawing/2014/main" id="{0D6A937B-D6F3-6A3E-20DB-4E890867CC66}"/>
              </a:ext>
            </a:extLst>
          </p:cNvPr>
          <p:cNvSpPr txBox="1"/>
          <p:nvPr/>
        </p:nvSpPr>
        <p:spPr>
          <a:xfrm>
            <a:off x="115311" y="3996672"/>
            <a:ext cx="1547222" cy="369332"/>
          </a:xfrm>
          <a:prstGeom prst="rect">
            <a:avLst/>
          </a:prstGeom>
          <a:noFill/>
        </p:spPr>
        <p:txBody>
          <a:bodyPr wrap="square">
            <a:spAutoFit/>
          </a:bodyPr>
          <a:lstStyle/>
          <a:p>
            <a:pPr algn="ctr"/>
            <a:r>
              <a:rPr lang="pt-BR" sz="1800" dirty="0">
                <a:solidFill>
                  <a:srgbClr val="FFFFFF"/>
                </a:solidFill>
                <a:latin typeface="Fredoka" pitchFamily="2" charset="-79"/>
                <a:cs typeface="Fredoka" pitchFamily="2" charset="-79"/>
              </a:rPr>
              <a:t>172.31.1.2/32</a:t>
            </a:r>
            <a:endParaRPr lang="pt-BR" dirty="0"/>
          </a:p>
        </p:txBody>
      </p:sp>
      <p:cxnSp>
        <p:nvCxnSpPr>
          <p:cNvPr id="45" name="Conector Reto 44">
            <a:extLst>
              <a:ext uri="{FF2B5EF4-FFF2-40B4-BE49-F238E27FC236}">
                <a16:creationId xmlns:a16="http://schemas.microsoft.com/office/drawing/2014/main" id="{53071D9F-6B2D-8A71-1120-A81185958C18}"/>
              </a:ext>
            </a:extLst>
          </p:cNvPr>
          <p:cNvCxnSpPr/>
          <p:nvPr/>
        </p:nvCxnSpPr>
        <p:spPr>
          <a:xfrm flipV="1">
            <a:off x="1444458" y="3438227"/>
            <a:ext cx="308497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2DFD5B76-997A-B0F8-8576-F966FDAD16EC}"/>
              </a:ext>
            </a:extLst>
          </p:cNvPr>
          <p:cNvCxnSpPr>
            <a:cxnSpLocks/>
          </p:cNvCxnSpPr>
          <p:nvPr/>
        </p:nvCxnSpPr>
        <p:spPr>
          <a:xfrm>
            <a:off x="6762988" y="5102944"/>
            <a:ext cx="266117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2E78489D-28D1-CCCA-F35C-26F0226BEAD3}"/>
              </a:ext>
            </a:extLst>
          </p:cNvPr>
          <p:cNvCxnSpPr/>
          <p:nvPr/>
        </p:nvCxnSpPr>
        <p:spPr>
          <a:xfrm flipV="1">
            <a:off x="1444458" y="5102944"/>
            <a:ext cx="308497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116" name="Picture 20">
            <a:extLst>
              <a:ext uri="{FF2B5EF4-FFF2-40B4-BE49-F238E27FC236}">
                <a16:creationId xmlns:a16="http://schemas.microsoft.com/office/drawing/2014/main" id="{DAD59597-7287-7638-BD87-5475D92401BC}"/>
              </a:ext>
            </a:extLst>
          </p:cNvPr>
          <p:cNvPicPr>
            <a:picLocks noChangeAspect="1" noChangeArrowheads="1"/>
          </p:cNvPicPr>
          <p:nvPr/>
        </p:nvPicPr>
        <p:blipFill>
          <a:blip r:embed="rId9"/>
          <a:srcRect/>
          <a:stretch/>
        </p:blipFill>
        <p:spPr bwMode="auto">
          <a:xfrm>
            <a:off x="2900415" y="4723520"/>
            <a:ext cx="702644" cy="70264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to 49">
            <a:extLst>
              <a:ext uri="{FF2B5EF4-FFF2-40B4-BE49-F238E27FC236}">
                <a16:creationId xmlns:a16="http://schemas.microsoft.com/office/drawing/2014/main" id="{822972C8-F928-421E-3E5E-E217D49991A8}"/>
              </a:ext>
            </a:extLst>
          </p:cNvPr>
          <p:cNvCxnSpPr>
            <a:cxnSpLocks/>
          </p:cNvCxnSpPr>
          <p:nvPr/>
        </p:nvCxnSpPr>
        <p:spPr>
          <a:xfrm>
            <a:off x="7991495" y="3336866"/>
            <a:ext cx="143266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1D0C607E-D8A1-A902-1DB8-7DE2B4554EB0}"/>
              </a:ext>
            </a:extLst>
          </p:cNvPr>
          <p:cNvSpPr/>
          <p:nvPr/>
        </p:nvSpPr>
        <p:spPr>
          <a:xfrm>
            <a:off x="9424158" y="1773382"/>
            <a:ext cx="2532869" cy="229154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tângulo 60">
            <a:extLst>
              <a:ext uri="{FF2B5EF4-FFF2-40B4-BE49-F238E27FC236}">
                <a16:creationId xmlns:a16="http://schemas.microsoft.com/office/drawing/2014/main" id="{8784302E-7186-6BB6-7D62-8AA85D5161A8}"/>
              </a:ext>
            </a:extLst>
          </p:cNvPr>
          <p:cNvSpPr/>
          <p:nvPr/>
        </p:nvSpPr>
        <p:spPr>
          <a:xfrm>
            <a:off x="9424159" y="4358465"/>
            <a:ext cx="2532868" cy="1870962"/>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p>
        </p:txBody>
      </p:sp>
      <p:sp>
        <p:nvSpPr>
          <p:cNvPr id="63" name="CaixaDeTexto 62">
            <a:extLst>
              <a:ext uri="{FF2B5EF4-FFF2-40B4-BE49-F238E27FC236}">
                <a16:creationId xmlns:a16="http://schemas.microsoft.com/office/drawing/2014/main" id="{43FCB288-A25A-11DE-9632-186147C88313}"/>
              </a:ext>
            </a:extLst>
          </p:cNvPr>
          <p:cNvSpPr txBox="1"/>
          <p:nvPr/>
        </p:nvSpPr>
        <p:spPr>
          <a:xfrm>
            <a:off x="9675883" y="1779992"/>
            <a:ext cx="2125834"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rede acl-11223344</a:t>
            </a:r>
            <a:endParaRPr lang="pt-BR" sz="1200" dirty="0"/>
          </a:p>
        </p:txBody>
      </p:sp>
      <p:sp>
        <p:nvSpPr>
          <p:cNvPr id="4096" name="CaixaDeTexto 4095">
            <a:extLst>
              <a:ext uri="{FF2B5EF4-FFF2-40B4-BE49-F238E27FC236}">
                <a16:creationId xmlns:a16="http://schemas.microsoft.com/office/drawing/2014/main" id="{387DC30B-1669-91B4-10FC-29ED9F554000}"/>
              </a:ext>
            </a:extLst>
          </p:cNvPr>
          <p:cNvSpPr txBox="1"/>
          <p:nvPr/>
        </p:nvSpPr>
        <p:spPr>
          <a:xfrm>
            <a:off x="9712373" y="4403245"/>
            <a:ext cx="2125834"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sg-1a2b3c4d</a:t>
            </a:r>
            <a:endParaRPr lang="pt-BR" sz="1200" dirty="0"/>
          </a:p>
        </p:txBody>
      </p:sp>
      <p:sp>
        <p:nvSpPr>
          <p:cNvPr id="4097" name="CaixaDeTexto 4096">
            <a:extLst>
              <a:ext uri="{FF2B5EF4-FFF2-40B4-BE49-F238E27FC236}">
                <a16:creationId xmlns:a16="http://schemas.microsoft.com/office/drawing/2014/main" id="{309EB9C1-B43A-D680-183D-65C69CAF21AC}"/>
              </a:ext>
            </a:extLst>
          </p:cNvPr>
          <p:cNvSpPr txBox="1"/>
          <p:nvPr/>
        </p:nvSpPr>
        <p:spPr>
          <a:xfrm>
            <a:off x="9321633" y="2281964"/>
            <a:ext cx="2808337" cy="276999"/>
          </a:xfrm>
          <a:prstGeom prst="rect">
            <a:avLst/>
          </a:prstGeom>
          <a:noFill/>
        </p:spPr>
        <p:txBody>
          <a:bodyPr wrap="square">
            <a:spAutoFit/>
          </a:bodyPr>
          <a:lstStyle/>
          <a:p>
            <a:pPr algn="ctr"/>
            <a:r>
              <a:rPr lang="pt-BR" sz="1200" dirty="0">
                <a:solidFill>
                  <a:schemeClr val="accent6"/>
                </a:solidFill>
                <a:latin typeface="Fredoka" pitchFamily="2" charset="-79"/>
                <a:cs typeface="Fredoka" pitchFamily="2" charset="-79"/>
              </a:rPr>
              <a:t>Regra n° 100: SSH 172.31.1.2/32</a:t>
            </a:r>
          </a:p>
        </p:txBody>
      </p:sp>
      <p:sp>
        <p:nvSpPr>
          <p:cNvPr id="4099" name="CaixaDeTexto 4098">
            <a:extLst>
              <a:ext uri="{FF2B5EF4-FFF2-40B4-BE49-F238E27FC236}">
                <a16:creationId xmlns:a16="http://schemas.microsoft.com/office/drawing/2014/main" id="{058DF9A7-4A1F-3017-AAFF-9BA9B500E60B}"/>
              </a:ext>
            </a:extLst>
          </p:cNvPr>
          <p:cNvSpPr txBox="1"/>
          <p:nvPr/>
        </p:nvSpPr>
        <p:spPr>
          <a:xfrm>
            <a:off x="9371121" y="4749001"/>
            <a:ext cx="2808337"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Entrada</a:t>
            </a:r>
            <a:endParaRPr lang="pt-BR" sz="1200" dirty="0"/>
          </a:p>
        </p:txBody>
      </p:sp>
      <p:sp>
        <p:nvSpPr>
          <p:cNvPr id="4101" name="CaixaDeTexto 4100">
            <a:extLst>
              <a:ext uri="{FF2B5EF4-FFF2-40B4-BE49-F238E27FC236}">
                <a16:creationId xmlns:a16="http://schemas.microsoft.com/office/drawing/2014/main" id="{8E0BCF82-438A-E1A1-DD49-3419DE3814E8}"/>
              </a:ext>
            </a:extLst>
          </p:cNvPr>
          <p:cNvSpPr txBox="1"/>
          <p:nvPr/>
        </p:nvSpPr>
        <p:spPr>
          <a:xfrm>
            <a:off x="9334632" y="5051317"/>
            <a:ext cx="2808337" cy="461665"/>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Todo o tráfego sg-1a2b3c4d</a:t>
            </a:r>
          </a:p>
          <a:p>
            <a:pPr algn="ctr"/>
            <a:r>
              <a:rPr lang="pt-BR" sz="1200" dirty="0">
                <a:solidFill>
                  <a:srgbClr val="FFFFFF"/>
                </a:solidFill>
                <a:latin typeface="Fredoka" pitchFamily="2" charset="-79"/>
                <a:cs typeface="Fredoka" pitchFamily="2" charset="-79"/>
              </a:rPr>
              <a:t>SSH 172.31.1.2/32</a:t>
            </a:r>
            <a:endParaRPr lang="pt-BR" sz="1200" dirty="0"/>
          </a:p>
        </p:txBody>
      </p:sp>
      <p:sp>
        <p:nvSpPr>
          <p:cNvPr id="4103" name="CaixaDeTexto 4102">
            <a:extLst>
              <a:ext uri="{FF2B5EF4-FFF2-40B4-BE49-F238E27FC236}">
                <a16:creationId xmlns:a16="http://schemas.microsoft.com/office/drawing/2014/main" id="{39F26321-F636-D859-399B-C7F59B209047}"/>
              </a:ext>
            </a:extLst>
          </p:cNvPr>
          <p:cNvSpPr txBox="1"/>
          <p:nvPr/>
        </p:nvSpPr>
        <p:spPr>
          <a:xfrm>
            <a:off x="9398099" y="5529966"/>
            <a:ext cx="2808337"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Saída</a:t>
            </a:r>
            <a:endParaRPr lang="pt-BR" sz="1200" dirty="0"/>
          </a:p>
        </p:txBody>
      </p:sp>
      <p:sp>
        <p:nvSpPr>
          <p:cNvPr id="4105" name="CaixaDeTexto 4104">
            <a:extLst>
              <a:ext uri="{FF2B5EF4-FFF2-40B4-BE49-F238E27FC236}">
                <a16:creationId xmlns:a16="http://schemas.microsoft.com/office/drawing/2014/main" id="{F58C758B-B258-7BCD-E2F7-BB74A6EA2AFF}"/>
              </a:ext>
            </a:extLst>
          </p:cNvPr>
          <p:cNvSpPr txBox="1"/>
          <p:nvPr/>
        </p:nvSpPr>
        <p:spPr>
          <a:xfrm>
            <a:off x="9334633" y="5837743"/>
            <a:ext cx="2808337"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Todo o tráfego sg-1a2b3c4d</a:t>
            </a:r>
          </a:p>
        </p:txBody>
      </p:sp>
      <p:sp>
        <p:nvSpPr>
          <p:cNvPr id="4109" name="CaixaDeTexto 4108">
            <a:extLst>
              <a:ext uri="{FF2B5EF4-FFF2-40B4-BE49-F238E27FC236}">
                <a16:creationId xmlns:a16="http://schemas.microsoft.com/office/drawing/2014/main" id="{5EE0041A-758C-349F-C0F7-B5E1EBDDFA26}"/>
              </a:ext>
            </a:extLst>
          </p:cNvPr>
          <p:cNvSpPr txBox="1"/>
          <p:nvPr/>
        </p:nvSpPr>
        <p:spPr>
          <a:xfrm>
            <a:off x="9252122" y="2537923"/>
            <a:ext cx="2892987" cy="276999"/>
          </a:xfrm>
          <a:prstGeom prst="rect">
            <a:avLst/>
          </a:prstGeom>
          <a:noFill/>
        </p:spPr>
        <p:txBody>
          <a:bodyPr wrap="square">
            <a:spAutoFit/>
          </a:bodyPr>
          <a:lstStyle/>
          <a:p>
            <a:pPr algn="ctr"/>
            <a:r>
              <a:rPr lang="pt-BR" sz="1200" dirty="0">
                <a:solidFill>
                  <a:srgbClr val="FF0000"/>
                </a:solidFill>
                <a:latin typeface="Fredoka" pitchFamily="2" charset="-79"/>
                <a:cs typeface="Fredoka" pitchFamily="2" charset="-79"/>
              </a:rPr>
              <a:t>Regra n° *: todo o tráfego 0.0.0.0/0</a:t>
            </a:r>
            <a:endParaRPr lang="pt-BR" sz="1200" dirty="0">
              <a:solidFill>
                <a:srgbClr val="FF0000"/>
              </a:solidFill>
            </a:endParaRPr>
          </a:p>
        </p:txBody>
      </p:sp>
      <p:sp>
        <p:nvSpPr>
          <p:cNvPr id="4111" name="CaixaDeTexto 4110">
            <a:extLst>
              <a:ext uri="{FF2B5EF4-FFF2-40B4-BE49-F238E27FC236}">
                <a16:creationId xmlns:a16="http://schemas.microsoft.com/office/drawing/2014/main" id="{BFEBB296-81CB-DF79-F4AF-0B32FADB0038}"/>
              </a:ext>
            </a:extLst>
          </p:cNvPr>
          <p:cNvSpPr txBox="1"/>
          <p:nvPr/>
        </p:nvSpPr>
        <p:spPr>
          <a:xfrm>
            <a:off x="9259040" y="2063601"/>
            <a:ext cx="2808337"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Entrada</a:t>
            </a:r>
            <a:endParaRPr lang="pt-BR" sz="1200" dirty="0"/>
          </a:p>
        </p:txBody>
      </p:sp>
      <p:sp>
        <p:nvSpPr>
          <p:cNvPr id="4113" name="CaixaDeTexto 4112">
            <a:extLst>
              <a:ext uri="{FF2B5EF4-FFF2-40B4-BE49-F238E27FC236}">
                <a16:creationId xmlns:a16="http://schemas.microsoft.com/office/drawing/2014/main" id="{88FE7BAD-CC97-2DCF-CD2C-AF54FD87A0E4}"/>
              </a:ext>
            </a:extLst>
          </p:cNvPr>
          <p:cNvSpPr txBox="1"/>
          <p:nvPr/>
        </p:nvSpPr>
        <p:spPr>
          <a:xfrm>
            <a:off x="9276342" y="2884775"/>
            <a:ext cx="2808337"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Saída</a:t>
            </a:r>
            <a:endParaRPr lang="pt-BR" sz="1200" dirty="0"/>
          </a:p>
        </p:txBody>
      </p:sp>
      <p:sp>
        <p:nvSpPr>
          <p:cNvPr id="4115" name="CaixaDeTexto 4114">
            <a:extLst>
              <a:ext uri="{FF2B5EF4-FFF2-40B4-BE49-F238E27FC236}">
                <a16:creationId xmlns:a16="http://schemas.microsoft.com/office/drawing/2014/main" id="{7F504836-F2CD-7537-DA98-1ED3B944402B}"/>
              </a:ext>
            </a:extLst>
          </p:cNvPr>
          <p:cNvSpPr txBox="1"/>
          <p:nvPr/>
        </p:nvSpPr>
        <p:spPr>
          <a:xfrm>
            <a:off x="9334632" y="3089553"/>
            <a:ext cx="2808337" cy="461665"/>
          </a:xfrm>
          <a:prstGeom prst="rect">
            <a:avLst/>
          </a:prstGeom>
          <a:noFill/>
        </p:spPr>
        <p:txBody>
          <a:bodyPr wrap="square">
            <a:spAutoFit/>
          </a:bodyPr>
          <a:lstStyle/>
          <a:p>
            <a:pPr algn="ctr"/>
            <a:r>
              <a:rPr lang="pt-BR" sz="1200" dirty="0">
                <a:solidFill>
                  <a:schemeClr val="accent6"/>
                </a:solidFill>
                <a:latin typeface="Fredoka" pitchFamily="2" charset="-79"/>
                <a:cs typeface="Fredoka" pitchFamily="2" charset="-79"/>
              </a:rPr>
              <a:t>Regra n ° 100: TCP personalizado</a:t>
            </a:r>
          </a:p>
          <a:p>
            <a:pPr algn="ctr"/>
            <a:r>
              <a:rPr lang="pt-BR" sz="1200" dirty="0">
                <a:solidFill>
                  <a:schemeClr val="accent6"/>
                </a:solidFill>
                <a:latin typeface="Fredoka" pitchFamily="2" charset="-79"/>
                <a:cs typeface="Fredoka" pitchFamily="2" charset="-79"/>
              </a:rPr>
              <a:t>172.31.1.2/32</a:t>
            </a:r>
          </a:p>
        </p:txBody>
      </p:sp>
      <p:sp>
        <p:nvSpPr>
          <p:cNvPr id="4117" name="CaixaDeTexto 4116">
            <a:extLst>
              <a:ext uri="{FF2B5EF4-FFF2-40B4-BE49-F238E27FC236}">
                <a16:creationId xmlns:a16="http://schemas.microsoft.com/office/drawing/2014/main" id="{C244B86E-BE18-16A8-580D-44D97B2AEE40}"/>
              </a:ext>
            </a:extLst>
          </p:cNvPr>
          <p:cNvSpPr txBox="1"/>
          <p:nvPr/>
        </p:nvSpPr>
        <p:spPr>
          <a:xfrm>
            <a:off x="9294448" y="3534190"/>
            <a:ext cx="2808337" cy="276999"/>
          </a:xfrm>
          <a:prstGeom prst="rect">
            <a:avLst/>
          </a:prstGeom>
          <a:noFill/>
        </p:spPr>
        <p:txBody>
          <a:bodyPr wrap="square">
            <a:spAutoFit/>
          </a:bodyPr>
          <a:lstStyle/>
          <a:p>
            <a:pPr algn="ctr"/>
            <a:r>
              <a:rPr lang="pt-BR" sz="1200" dirty="0">
                <a:solidFill>
                  <a:srgbClr val="FF0000"/>
                </a:solidFill>
                <a:latin typeface="Fredoka" pitchFamily="2" charset="-79"/>
                <a:cs typeface="Fredoka" pitchFamily="2" charset="-79"/>
              </a:rPr>
              <a:t>Regra n ° *: todo o tráfego 0.0.0.0/0</a:t>
            </a:r>
          </a:p>
        </p:txBody>
      </p:sp>
    </p:spTree>
    <p:extLst>
      <p:ext uri="{BB962C8B-B14F-4D97-AF65-F5344CB8AC3E}">
        <p14:creationId xmlns:p14="http://schemas.microsoft.com/office/powerpoint/2010/main" val="644172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4416325" y="140468"/>
            <a:ext cx="3359349" cy="703020"/>
          </a:xfrm>
        </p:spPr>
        <p:txBody>
          <a:bodyPr vert="horz" lIns="91440" tIns="45720" rIns="91440" bIns="45720" rtlCol="0" anchor="b">
            <a:noAutofit/>
          </a:bodyPr>
          <a:lstStyle/>
          <a:p>
            <a:r>
              <a:rPr lang="en-US" sz="3600" dirty="0">
                <a:solidFill>
                  <a:schemeClr val="accent4"/>
                </a:solidFill>
                <a:latin typeface="Fredoka" pitchFamily="2" charset="-79"/>
                <a:ea typeface="Silom" pitchFamily="2" charset="-34"/>
                <a:cs typeface="Fredoka" pitchFamily="2" charset="-79"/>
              </a:rPr>
              <a:t>VPC PEERING</a:t>
            </a:r>
          </a:p>
        </p:txBody>
      </p:sp>
      <p:sp>
        <p:nvSpPr>
          <p:cNvPr id="4" name="CaixaDeTexto 3">
            <a:extLst>
              <a:ext uri="{FF2B5EF4-FFF2-40B4-BE49-F238E27FC236}">
                <a16:creationId xmlns:a16="http://schemas.microsoft.com/office/drawing/2014/main" id="{305F11E2-E52A-71A2-50A7-B8042C883483}"/>
              </a:ext>
            </a:extLst>
          </p:cNvPr>
          <p:cNvSpPr txBox="1"/>
          <p:nvPr/>
        </p:nvSpPr>
        <p:spPr>
          <a:xfrm>
            <a:off x="865632" y="2474893"/>
            <a:ext cx="6096000" cy="954107"/>
          </a:xfrm>
          <a:prstGeom prst="rect">
            <a:avLst/>
          </a:prstGeom>
          <a:noFill/>
        </p:spPr>
        <p:txBody>
          <a:bodyPr wrap="square">
            <a:spAutoFit/>
          </a:bodyPr>
          <a:lstStyle/>
          <a:p>
            <a:r>
              <a:rPr lang="pt-BR" sz="2800" dirty="0">
                <a:solidFill>
                  <a:srgbClr val="FFFFFF"/>
                </a:solidFill>
                <a:latin typeface="Fredoka" pitchFamily="2" charset="-79"/>
                <a:cs typeface="Fredoka" pitchFamily="2" charset="-79"/>
              </a:rPr>
              <a:t>Como podemos rotear o tráfego de forma privada entre nossas VPCs?</a:t>
            </a:r>
            <a:endParaRPr lang="pt-BR" sz="2800" dirty="0"/>
          </a:p>
        </p:txBody>
      </p:sp>
      <p:pic>
        <p:nvPicPr>
          <p:cNvPr id="5122" name="Picture 2">
            <a:extLst>
              <a:ext uri="{FF2B5EF4-FFF2-40B4-BE49-F238E27FC236}">
                <a16:creationId xmlns:a16="http://schemas.microsoft.com/office/drawing/2014/main" id="{3DEE1B3C-7B06-D3A1-3036-308DA1C77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860" y="1614253"/>
            <a:ext cx="3048508" cy="304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00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7EDF4FE-4D33-925A-535F-9A50C31559EE}"/>
              </a:ext>
            </a:extLst>
          </p:cNvPr>
          <p:cNvSpPr txBox="1"/>
          <p:nvPr/>
        </p:nvSpPr>
        <p:spPr>
          <a:xfrm>
            <a:off x="316014" y="1591880"/>
            <a:ext cx="3266430" cy="5016758"/>
          </a:xfrm>
          <a:prstGeom prst="rect">
            <a:avLst/>
          </a:prstGeom>
          <a:noFill/>
        </p:spPr>
        <p:txBody>
          <a:bodyPr wrap="square" rtlCol="0">
            <a:spAutoFit/>
          </a:bodyPr>
          <a:lstStyle/>
          <a:p>
            <a:r>
              <a:rPr lang="pt-BR" sz="2000" b="0" i="0" dirty="0">
                <a:solidFill>
                  <a:srgbClr val="FFFFFF"/>
                </a:solidFill>
                <a:effectLst/>
                <a:latin typeface="Fredoka" pitchFamily="2" charset="-79"/>
                <a:cs typeface="Fredoka" pitchFamily="2" charset="-79"/>
              </a:rPr>
              <a:t>O </a:t>
            </a:r>
            <a:r>
              <a:rPr lang="pt-BR" sz="2000" dirty="0">
                <a:solidFill>
                  <a:srgbClr val="FFFFFF"/>
                </a:solidFill>
                <a:latin typeface="Fredoka" pitchFamily="2" charset="-79"/>
                <a:cs typeface="Fredoka" pitchFamily="2" charset="-79"/>
              </a:rPr>
              <a:t>emparelhamento de VPC conecta redes entre duas VPCs</a:t>
            </a:r>
          </a:p>
          <a:p>
            <a:endParaRPr lang="pt-BR" sz="2000" b="1" dirty="0">
              <a:solidFill>
                <a:srgbClr val="FFFFFF"/>
              </a:solidFill>
              <a:latin typeface="Fredoka" pitchFamily="2" charset="-79"/>
              <a:cs typeface="Fredoka" pitchFamily="2" charset="-79"/>
            </a:endParaRPr>
          </a:p>
          <a:p>
            <a:endParaRPr lang="pt-BR" sz="2000" b="1"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Suporte dentro da mesma região e entre regiões</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Suporte entre contas</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Observação: os espaços IP</a:t>
            </a:r>
          </a:p>
          <a:p>
            <a:r>
              <a:rPr lang="pt-BR" sz="2000" dirty="0">
                <a:solidFill>
                  <a:srgbClr val="FFFFFF"/>
                </a:solidFill>
                <a:latin typeface="Fredoka" pitchFamily="2" charset="-79"/>
                <a:cs typeface="Fredoka" pitchFamily="2" charset="-79"/>
              </a:rPr>
              <a:t>não podem se sobrepor</a:t>
            </a:r>
          </a:p>
          <a:p>
            <a:endParaRPr lang="pt-BR" sz="2000" dirty="0">
              <a:solidFill>
                <a:srgbClr val="FFFFFF"/>
              </a:solidFill>
              <a:latin typeface="Fredoka" pitchFamily="2" charset="-79"/>
              <a:cs typeface="Fredoka" pitchFamily="2" charset="-79"/>
            </a:endParaRPr>
          </a:p>
          <a:p>
            <a:endParaRPr lang="pt-BR" sz="2000" dirty="0">
              <a:solidFill>
                <a:schemeClr val="accent2"/>
              </a:solidFill>
              <a:latin typeface="Fredoka" pitchFamily="2" charset="-79"/>
              <a:cs typeface="Fredoka" pitchFamily="2" charset="-79"/>
            </a:endParaRPr>
          </a:p>
        </p:txBody>
      </p:sp>
      <p:sp>
        <p:nvSpPr>
          <p:cNvPr id="3" name="Título 1">
            <a:extLst>
              <a:ext uri="{FF2B5EF4-FFF2-40B4-BE49-F238E27FC236}">
                <a16:creationId xmlns:a16="http://schemas.microsoft.com/office/drawing/2014/main" id="{A8FF1BC0-5A44-0A70-0250-9129B0356962}"/>
              </a:ext>
            </a:extLst>
          </p:cNvPr>
          <p:cNvSpPr txBox="1">
            <a:spLocks/>
          </p:cNvSpPr>
          <p:nvPr/>
        </p:nvSpPr>
        <p:spPr>
          <a:xfrm>
            <a:off x="543630" y="228921"/>
            <a:ext cx="11104740" cy="6627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EMPARELHAMENTO DE VPC (VPC PEERING)</a:t>
            </a:r>
          </a:p>
        </p:txBody>
      </p:sp>
      <p:pic>
        <p:nvPicPr>
          <p:cNvPr id="2" name="Picture 2">
            <a:extLst>
              <a:ext uri="{FF2B5EF4-FFF2-40B4-BE49-F238E27FC236}">
                <a16:creationId xmlns:a16="http://schemas.microsoft.com/office/drawing/2014/main" id="{16345F69-7462-B247-A9C2-9E42F24D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947" y="422659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FE86AE1-3835-CBF1-379B-829830411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085" y="422659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17F6CB7-B996-CE0B-A372-82FC1C526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866" y="4226598"/>
            <a:ext cx="1244600" cy="1244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a:extLst>
              <a:ext uri="{FF2B5EF4-FFF2-40B4-BE49-F238E27FC236}">
                <a16:creationId xmlns:a16="http://schemas.microsoft.com/office/drawing/2014/main" id="{1019442D-1F8E-CB2C-062D-C84960A25FCC}"/>
              </a:ext>
            </a:extLst>
          </p:cNvPr>
          <p:cNvGraphicFramePr>
            <a:graphicFrameLocks noGrp="1"/>
          </p:cNvGraphicFramePr>
          <p:nvPr/>
        </p:nvGraphicFramePr>
        <p:xfrm>
          <a:off x="3755677" y="1728963"/>
          <a:ext cx="3848410" cy="1097280"/>
        </p:xfrm>
        <a:graphic>
          <a:graphicData uri="http://schemas.openxmlformats.org/drawingml/2006/table">
            <a:tbl>
              <a:tblPr firstRow="1" bandRow="1">
                <a:tableStyleId>{5C22544A-7EE6-4342-B048-85BDC9FD1C3A}</a:tableStyleId>
              </a:tblPr>
              <a:tblGrid>
                <a:gridCol w="1924205">
                  <a:extLst>
                    <a:ext uri="{9D8B030D-6E8A-4147-A177-3AD203B41FA5}">
                      <a16:colId xmlns:a16="http://schemas.microsoft.com/office/drawing/2014/main" val="2199195277"/>
                    </a:ext>
                  </a:extLst>
                </a:gridCol>
                <a:gridCol w="1924205">
                  <a:extLst>
                    <a:ext uri="{9D8B030D-6E8A-4147-A177-3AD203B41FA5}">
                      <a16:colId xmlns:a16="http://schemas.microsoft.com/office/drawing/2014/main" val="1968546513"/>
                    </a:ext>
                  </a:extLst>
                </a:gridCol>
              </a:tblGrid>
              <a:tr h="0">
                <a:tc>
                  <a:txBody>
                    <a:bodyPr/>
                    <a:lstStyle/>
                    <a:p>
                      <a:pPr algn="ctr"/>
                      <a:r>
                        <a:rPr lang="pt-BR" b="0" dirty="0">
                          <a:solidFill>
                            <a:srgbClr val="FFFFFF"/>
                          </a:solidFill>
                          <a:latin typeface="Fredoka" pitchFamily="2" charset="-79"/>
                          <a:cs typeface="Fredoka" pitchFamily="2" charset="-79"/>
                        </a:rPr>
                        <a:t>Destino</a:t>
                      </a:r>
                    </a:p>
                  </a:txBody>
                  <a:tcPr>
                    <a:solidFill>
                      <a:srgbClr val="4C0099"/>
                    </a:solidFill>
                  </a:tcPr>
                </a:tc>
                <a:tc>
                  <a:txBody>
                    <a:bodyPr/>
                    <a:lstStyle/>
                    <a:p>
                      <a:pPr algn="ctr"/>
                      <a:r>
                        <a:rPr lang="pt-BR" b="0" dirty="0">
                          <a:solidFill>
                            <a:srgbClr val="FFFFFF"/>
                          </a:solidFill>
                          <a:latin typeface="Fredoka" pitchFamily="2" charset="-79"/>
                          <a:cs typeface="Fredoka" pitchFamily="2" charset="-79"/>
                        </a:rPr>
                        <a:t>Alvo</a:t>
                      </a:r>
                    </a:p>
                  </a:txBody>
                  <a:tcPr>
                    <a:solidFill>
                      <a:srgbClr val="4C0099"/>
                    </a:solidFill>
                  </a:tcPr>
                </a:tc>
                <a:extLst>
                  <a:ext uri="{0D108BD9-81ED-4DB2-BD59-A6C34878D82A}">
                    <a16:rowId xmlns:a16="http://schemas.microsoft.com/office/drawing/2014/main" val="1560310599"/>
                  </a:ext>
                </a:extLst>
              </a:tr>
              <a:tr h="252166">
                <a:tc>
                  <a:txBody>
                    <a:bodyPr/>
                    <a:lstStyle/>
                    <a:p>
                      <a:pPr algn="ctr"/>
                      <a:r>
                        <a:rPr lang="pt-BR" dirty="0">
                          <a:solidFill>
                            <a:schemeClr val="tx1"/>
                          </a:solidFill>
                          <a:latin typeface="Fredoka" pitchFamily="2" charset="-79"/>
                          <a:cs typeface="Fredoka" pitchFamily="2" charset="-79"/>
                        </a:rPr>
                        <a:t>10.1.0.0/16</a:t>
                      </a:r>
                    </a:p>
                  </a:txBody>
                  <a:tcPr>
                    <a:solidFill>
                      <a:srgbClr val="D0B3DD"/>
                    </a:solidFill>
                  </a:tcPr>
                </a:tc>
                <a:tc>
                  <a:txBody>
                    <a:bodyPr/>
                    <a:lstStyle/>
                    <a:p>
                      <a:pPr algn="ctr"/>
                      <a:r>
                        <a:rPr lang="pt-BR" dirty="0">
                          <a:solidFill>
                            <a:schemeClr val="tx1"/>
                          </a:solidFill>
                          <a:latin typeface="Fredoka" pitchFamily="2" charset="-79"/>
                          <a:cs typeface="Fredoka" pitchFamily="2" charset="-79"/>
                        </a:rPr>
                        <a:t>local</a:t>
                      </a:r>
                    </a:p>
                  </a:txBody>
                  <a:tcPr>
                    <a:solidFill>
                      <a:srgbClr val="D0B3DD"/>
                    </a:solidFill>
                  </a:tcPr>
                </a:tc>
                <a:extLst>
                  <a:ext uri="{0D108BD9-81ED-4DB2-BD59-A6C34878D82A}">
                    <a16:rowId xmlns:a16="http://schemas.microsoft.com/office/drawing/2014/main" val="3796559516"/>
                  </a:ext>
                </a:extLst>
              </a:tr>
              <a:tr h="252166">
                <a:tc>
                  <a:txBody>
                    <a:bodyPr/>
                    <a:lstStyle/>
                    <a:p>
                      <a:pPr algn="ctr"/>
                      <a:r>
                        <a:rPr lang="pt-BR" dirty="0">
                          <a:solidFill>
                            <a:schemeClr val="tx1"/>
                          </a:solidFill>
                          <a:latin typeface="Fredoka" pitchFamily="2" charset="-79"/>
                          <a:cs typeface="Fredoka" pitchFamily="2" charset="-79"/>
                        </a:rPr>
                        <a:t>10.2.0.0/16</a:t>
                      </a:r>
                    </a:p>
                  </a:txBody>
                  <a:tcPr>
                    <a:solidFill>
                      <a:srgbClr val="D0B3DD"/>
                    </a:solidFill>
                  </a:tcPr>
                </a:tc>
                <a:tc>
                  <a:txBody>
                    <a:bodyPr/>
                    <a:lstStyle/>
                    <a:p>
                      <a:pPr algn="ctr"/>
                      <a:r>
                        <a:rPr lang="pt-BR" dirty="0">
                          <a:solidFill>
                            <a:schemeClr val="tx1"/>
                          </a:solidFill>
                          <a:latin typeface="Fredoka" pitchFamily="2" charset="-79"/>
                          <a:cs typeface="Fredoka" pitchFamily="2" charset="-79"/>
                        </a:rPr>
                        <a:t>pcx-1</a:t>
                      </a:r>
                    </a:p>
                  </a:txBody>
                  <a:tcPr>
                    <a:solidFill>
                      <a:srgbClr val="D0B3DD"/>
                    </a:solidFill>
                  </a:tcPr>
                </a:tc>
                <a:extLst>
                  <a:ext uri="{0D108BD9-81ED-4DB2-BD59-A6C34878D82A}">
                    <a16:rowId xmlns:a16="http://schemas.microsoft.com/office/drawing/2014/main" val="2407772860"/>
                  </a:ext>
                </a:extLst>
              </a:tr>
            </a:tbl>
          </a:graphicData>
        </a:graphic>
      </p:graphicFrame>
      <p:graphicFrame>
        <p:nvGraphicFramePr>
          <p:cNvPr id="13" name="Tabela 12">
            <a:extLst>
              <a:ext uri="{FF2B5EF4-FFF2-40B4-BE49-F238E27FC236}">
                <a16:creationId xmlns:a16="http://schemas.microsoft.com/office/drawing/2014/main" id="{7EDA8E48-420D-A36D-8F17-D5BDAA797FD2}"/>
              </a:ext>
            </a:extLst>
          </p:cNvPr>
          <p:cNvGraphicFramePr>
            <a:graphicFrameLocks noGrp="1"/>
          </p:cNvGraphicFramePr>
          <p:nvPr/>
        </p:nvGraphicFramePr>
        <p:xfrm>
          <a:off x="8094530" y="1728963"/>
          <a:ext cx="3848410" cy="1097280"/>
        </p:xfrm>
        <a:graphic>
          <a:graphicData uri="http://schemas.openxmlformats.org/drawingml/2006/table">
            <a:tbl>
              <a:tblPr firstRow="1" bandRow="1">
                <a:tableStyleId>{5C22544A-7EE6-4342-B048-85BDC9FD1C3A}</a:tableStyleId>
              </a:tblPr>
              <a:tblGrid>
                <a:gridCol w="1924205">
                  <a:extLst>
                    <a:ext uri="{9D8B030D-6E8A-4147-A177-3AD203B41FA5}">
                      <a16:colId xmlns:a16="http://schemas.microsoft.com/office/drawing/2014/main" val="2199195277"/>
                    </a:ext>
                  </a:extLst>
                </a:gridCol>
                <a:gridCol w="1924205">
                  <a:extLst>
                    <a:ext uri="{9D8B030D-6E8A-4147-A177-3AD203B41FA5}">
                      <a16:colId xmlns:a16="http://schemas.microsoft.com/office/drawing/2014/main" val="1968546513"/>
                    </a:ext>
                  </a:extLst>
                </a:gridCol>
              </a:tblGrid>
              <a:tr h="0">
                <a:tc>
                  <a:txBody>
                    <a:bodyPr/>
                    <a:lstStyle/>
                    <a:p>
                      <a:pPr algn="ctr"/>
                      <a:r>
                        <a:rPr lang="pt-BR" b="0" dirty="0">
                          <a:solidFill>
                            <a:srgbClr val="FFFFFF"/>
                          </a:solidFill>
                          <a:latin typeface="Fredoka" pitchFamily="2" charset="-79"/>
                          <a:cs typeface="Fredoka" pitchFamily="2" charset="-79"/>
                        </a:rPr>
                        <a:t>Destino</a:t>
                      </a:r>
                    </a:p>
                  </a:txBody>
                  <a:tcPr>
                    <a:solidFill>
                      <a:srgbClr val="4C0099"/>
                    </a:solidFill>
                  </a:tcPr>
                </a:tc>
                <a:tc>
                  <a:txBody>
                    <a:bodyPr/>
                    <a:lstStyle/>
                    <a:p>
                      <a:pPr algn="ctr"/>
                      <a:r>
                        <a:rPr lang="pt-BR" b="0" dirty="0">
                          <a:solidFill>
                            <a:srgbClr val="FFFFFF"/>
                          </a:solidFill>
                          <a:latin typeface="Fredoka" pitchFamily="2" charset="-79"/>
                          <a:cs typeface="Fredoka" pitchFamily="2" charset="-79"/>
                        </a:rPr>
                        <a:t>Alvo</a:t>
                      </a:r>
                    </a:p>
                  </a:txBody>
                  <a:tcPr>
                    <a:solidFill>
                      <a:srgbClr val="4C0099"/>
                    </a:solidFill>
                  </a:tcPr>
                </a:tc>
                <a:extLst>
                  <a:ext uri="{0D108BD9-81ED-4DB2-BD59-A6C34878D82A}">
                    <a16:rowId xmlns:a16="http://schemas.microsoft.com/office/drawing/2014/main" val="1560310599"/>
                  </a:ext>
                </a:extLst>
              </a:tr>
              <a:tr h="252166">
                <a:tc>
                  <a:txBody>
                    <a:bodyPr/>
                    <a:lstStyle/>
                    <a:p>
                      <a:pPr algn="ctr"/>
                      <a:r>
                        <a:rPr lang="pt-BR" dirty="0">
                          <a:solidFill>
                            <a:schemeClr val="tx1"/>
                          </a:solidFill>
                          <a:latin typeface="Fredoka" pitchFamily="2" charset="-79"/>
                          <a:cs typeface="Fredoka" pitchFamily="2" charset="-79"/>
                        </a:rPr>
                        <a:t>10.1.0.0/16</a:t>
                      </a:r>
                    </a:p>
                  </a:txBody>
                  <a:tcPr>
                    <a:solidFill>
                      <a:srgbClr val="D0B3DD"/>
                    </a:solidFill>
                  </a:tcPr>
                </a:tc>
                <a:tc>
                  <a:txBody>
                    <a:bodyPr/>
                    <a:lstStyle/>
                    <a:p>
                      <a:pPr algn="ctr"/>
                      <a:r>
                        <a:rPr lang="pt-BR" dirty="0">
                          <a:solidFill>
                            <a:schemeClr val="tx1"/>
                          </a:solidFill>
                          <a:latin typeface="Fredoka" pitchFamily="2" charset="-79"/>
                          <a:cs typeface="Fredoka" pitchFamily="2" charset="-79"/>
                        </a:rPr>
                        <a:t>local</a:t>
                      </a:r>
                    </a:p>
                  </a:txBody>
                  <a:tcPr>
                    <a:solidFill>
                      <a:srgbClr val="D0B3DD"/>
                    </a:solidFill>
                  </a:tcPr>
                </a:tc>
                <a:extLst>
                  <a:ext uri="{0D108BD9-81ED-4DB2-BD59-A6C34878D82A}">
                    <a16:rowId xmlns:a16="http://schemas.microsoft.com/office/drawing/2014/main" val="3796559516"/>
                  </a:ext>
                </a:extLst>
              </a:tr>
              <a:tr h="252166">
                <a:tc>
                  <a:txBody>
                    <a:bodyPr/>
                    <a:lstStyle/>
                    <a:p>
                      <a:pPr algn="ctr"/>
                      <a:r>
                        <a:rPr lang="pt-BR" dirty="0">
                          <a:solidFill>
                            <a:schemeClr val="tx1"/>
                          </a:solidFill>
                          <a:latin typeface="Fredoka" pitchFamily="2" charset="-79"/>
                          <a:cs typeface="Fredoka" pitchFamily="2" charset="-79"/>
                        </a:rPr>
                        <a:t>10.2.0.0/16</a:t>
                      </a:r>
                    </a:p>
                  </a:txBody>
                  <a:tcPr>
                    <a:solidFill>
                      <a:srgbClr val="D0B3DD"/>
                    </a:solidFill>
                  </a:tcPr>
                </a:tc>
                <a:tc>
                  <a:txBody>
                    <a:bodyPr/>
                    <a:lstStyle/>
                    <a:p>
                      <a:pPr algn="ctr"/>
                      <a:r>
                        <a:rPr lang="pt-BR" dirty="0">
                          <a:solidFill>
                            <a:schemeClr val="tx1"/>
                          </a:solidFill>
                          <a:latin typeface="Fredoka" pitchFamily="2" charset="-79"/>
                          <a:cs typeface="Fredoka" pitchFamily="2" charset="-79"/>
                        </a:rPr>
                        <a:t>pcx-1</a:t>
                      </a:r>
                    </a:p>
                  </a:txBody>
                  <a:tcPr>
                    <a:solidFill>
                      <a:srgbClr val="D0B3DD"/>
                    </a:solidFill>
                  </a:tcPr>
                </a:tc>
                <a:extLst>
                  <a:ext uri="{0D108BD9-81ED-4DB2-BD59-A6C34878D82A}">
                    <a16:rowId xmlns:a16="http://schemas.microsoft.com/office/drawing/2014/main" val="2407772860"/>
                  </a:ext>
                </a:extLst>
              </a:tr>
            </a:tbl>
          </a:graphicData>
        </a:graphic>
      </p:graphicFrame>
      <p:sp>
        <p:nvSpPr>
          <p:cNvPr id="15" name="CaixaDeTexto 14">
            <a:extLst>
              <a:ext uri="{FF2B5EF4-FFF2-40B4-BE49-F238E27FC236}">
                <a16:creationId xmlns:a16="http://schemas.microsoft.com/office/drawing/2014/main" id="{DF001649-A76D-A148-103B-0B5DE6D256B1}"/>
              </a:ext>
            </a:extLst>
          </p:cNvPr>
          <p:cNvSpPr txBox="1"/>
          <p:nvPr/>
        </p:nvSpPr>
        <p:spPr>
          <a:xfrm>
            <a:off x="4969962" y="3805539"/>
            <a:ext cx="911269"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VPC A</a:t>
            </a:r>
            <a:endParaRPr lang="pt-BR" dirty="0"/>
          </a:p>
        </p:txBody>
      </p:sp>
      <p:sp>
        <p:nvSpPr>
          <p:cNvPr id="16" name="CaixaDeTexto 15">
            <a:extLst>
              <a:ext uri="{FF2B5EF4-FFF2-40B4-BE49-F238E27FC236}">
                <a16:creationId xmlns:a16="http://schemas.microsoft.com/office/drawing/2014/main" id="{44961F1B-9465-B4BA-59FE-42F242989FE8}"/>
              </a:ext>
            </a:extLst>
          </p:cNvPr>
          <p:cNvSpPr txBox="1"/>
          <p:nvPr/>
        </p:nvSpPr>
        <p:spPr>
          <a:xfrm>
            <a:off x="4838700" y="5471198"/>
            <a:ext cx="1257300"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10.1.0.0/16</a:t>
            </a:r>
            <a:endParaRPr lang="pt-BR" dirty="0"/>
          </a:p>
        </p:txBody>
      </p:sp>
      <p:sp>
        <p:nvSpPr>
          <p:cNvPr id="18" name="CaixaDeTexto 17">
            <a:extLst>
              <a:ext uri="{FF2B5EF4-FFF2-40B4-BE49-F238E27FC236}">
                <a16:creationId xmlns:a16="http://schemas.microsoft.com/office/drawing/2014/main" id="{D202167A-6938-4926-0F35-1A08B81071C1}"/>
              </a:ext>
            </a:extLst>
          </p:cNvPr>
          <p:cNvSpPr txBox="1"/>
          <p:nvPr/>
        </p:nvSpPr>
        <p:spPr>
          <a:xfrm>
            <a:off x="7331811" y="3805539"/>
            <a:ext cx="911269"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PCX-1</a:t>
            </a:r>
            <a:endParaRPr lang="pt-BR" dirty="0"/>
          </a:p>
        </p:txBody>
      </p:sp>
      <p:sp>
        <p:nvSpPr>
          <p:cNvPr id="19" name="CaixaDeTexto 18">
            <a:extLst>
              <a:ext uri="{FF2B5EF4-FFF2-40B4-BE49-F238E27FC236}">
                <a16:creationId xmlns:a16="http://schemas.microsoft.com/office/drawing/2014/main" id="{B964B227-9779-3987-9B13-DF4CD86F6E20}"/>
              </a:ext>
            </a:extLst>
          </p:cNvPr>
          <p:cNvSpPr txBox="1"/>
          <p:nvPr/>
        </p:nvSpPr>
        <p:spPr>
          <a:xfrm>
            <a:off x="7268750" y="5471198"/>
            <a:ext cx="1157919" cy="646331"/>
          </a:xfrm>
          <a:prstGeom prst="rect">
            <a:avLst/>
          </a:prstGeom>
          <a:noFill/>
        </p:spPr>
        <p:txBody>
          <a:bodyPr wrap="square">
            <a:spAutoFit/>
          </a:bodyPr>
          <a:lstStyle/>
          <a:p>
            <a:r>
              <a:rPr lang="pt-BR" dirty="0">
                <a:solidFill>
                  <a:srgbClr val="FFFFFF"/>
                </a:solidFill>
                <a:latin typeface="Fredoka" pitchFamily="2" charset="-79"/>
                <a:cs typeface="Fredoka" pitchFamily="2" charset="-79"/>
              </a:rPr>
              <a:t>Peering de VPC</a:t>
            </a:r>
            <a:endParaRPr lang="pt-BR" dirty="0"/>
          </a:p>
        </p:txBody>
      </p:sp>
      <p:sp>
        <p:nvSpPr>
          <p:cNvPr id="20" name="CaixaDeTexto 19">
            <a:extLst>
              <a:ext uri="{FF2B5EF4-FFF2-40B4-BE49-F238E27FC236}">
                <a16:creationId xmlns:a16="http://schemas.microsoft.com/office/drawing/2014/main" id="{571C41CF-F19F-E968-14AC-9B4E6BD9C700}"/>
              </a:ext>
            </a:extLst>
          </p:cNvPr>
          <p:cNvSpPr txBox="1"/>
          <p:nvPr/>
        </p:nvSpPr>
        <p:spPr>
          <a:xfrm>
            <a:off x="9592378" y="3805539"/>
            <a:ext cx="852713"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VPC B</a:t>
            </a:r>
            <a:endParaRPr lang="pt-BR" dirty="0"/>
          </a:p>
        </p:txBody>
      </p:sp>
      <p:sp>
        <p:nvSpPr>
          <p:cNvPr id="21" name="CaixaDeTexto 20">
            <a:extLst>
              <a:ext uri="{FF2B5EF4-FFF2-40B4-BE49-F238E27FC236}">
                <a16:creationId xmlns:a16="http://schemas.microsoft.com/office/drawing/2014/main" id="{0303F05A-240F-B485-4552-1651A67371BC}"/>
              </a:ext>
            </a:extLst>
          </p:cNvPr>
          <p:cNvSpPr txBox="1"/>
          <p:nvPr/>
        </p:nvSpPr>
        <p:spPr>
          <a:xfrm>
            <a:off x="9360053" y="5471198"/>
            <a:ext cx="1317361"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10.2.0.0/16</a:t>
            </a:r>
            <a:endParaRPr lang="pt-BR" dirty="0"/>
          </a:p>
        </p:txBody>
      </p:sp>
      <p:sp>
        <p:nvSpPr>
          <p:cNvPr id="22" name="CaixaDeTexto 21">
            <a:extLst>
              <a:ext uri="{FF2B5EF4-FFF2-40B4-BE49-F238E27FC236}">
                <a16:creationId xmlns:a16="http://schemas.microsoft.com/office/drawing/2014/main" id="{B6F1D697-D024-F38D-F7BA-B442043C543C}"/>
              </a:ext>
            </a:extLst>
          </p:cNvPr>
          <p:cNvSpPr txBox="1"/>
          <p:nvPr/>
        </p:nvSpPr>
        <p:spPr>
          <a:xfrm>
            <a:off x="4293703" y="1222548"/>
            <a:ext cx="2901053"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Tabela de rota: VPC A</a:t>
            </a:r>
            <a:endParaRPr lang="pt-BR" dirty="0"/>
          </a:p>
        </p:txBody>
      </p:sp>
      <p:sp>
        <p:nvSpPr>
          <p:cNvPr id="23" name="CaixaDeTexto 22">
            <a:extLst>
              <a:ext uri="{FF2B5EF4-FFF2-40B4-BE49-F238E27FC236}">
                <a16:creationId xmlns:a16="http://schemas.microsoft.com/office/drawing/2014/main" id="{AC9080C2-072C-343F-B8E6-9E745741D4FA}"/>
              </a:ext>
            </a:extLst>
          </p:cNvPr>
          <p:cNvSpPr txBox="1"/>
          <p:nvPr/>
        </p:nvSpPr>
        <p:spPr>
          <a:xfrm>
            <a:off x="8452747" y="1222548"/>
            <a:ext cx="2901053"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Tabela de rota: VPC B</a:t>
            </a:r>
            <a:endParaRPr lang="pt-BR" dirty="0"/>
          </a:p>
        </p:txBody>
      </p:sp>
      <p:cxnSp>
        <p:nvCxnSpPr>
          <p:cNvPr id="25" name="Conector de Seta Reta 24">
            <a:extLst>
              <a:ext uri="{FF2B5EF4-FFF2-40B4-BE49-F238E27FC236}">
                <a16:creationId xmlns:a16="http://schemas.microsoft.com/office/drawing/2014/main" id="{202B7DBB-4FC6-BBAC-2C98-87AEFEC2A684}"/>
              </a:ext>
            </a:extLst>
          </p:cNvPr>
          <p:cNvCxnSpPr>
            <a:stCxn id="7" idx="1"/>
            <a:endCxn id="2" idx="3"/>
          </p:cNvCxnSpPr>
          <p:nvPr/>
        </p:nvCxnSpPr>
        <p:spPr>
          <a:xfrm flipH="1">
            <a:off x="6054247" y="4848898"/>
            <a:ext cx="1045619" cy="6350"/>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ector de Seta Reta 25">
            <a:extLst>
              <a:ext uri="{FF2B5EF4-FFF2-40B4-BE49-F238E27FC236}">
                <a16:creationId xmlns:a16="http://schemas.microsoft.com/office/drawing/2014/main" id="{5AD7DC29-1DEF-CA6F-9246-AE7004B586C0}"/>
              </a:ext>
            </a:extLst>
          </p:cNvPr>
          <p:cNvCxnSpPr>
            <a:cxnSpLocks/>
          </p:cNvCxnSpPr>
          <p:nvPr/>
        </p:nvCxnSpPr>
        <p:spPr>
          <a:xfrm>
            <a:off x="8344466" y="4839373"/>
            <a:ext cx="1045619" cy="6350"/>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16937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8FF1BC0-5A44-0A70-0250-9129B0356962}"/>
              </a:ext>
            </a:extLst>
          </p:cNvPr>
          <p:cNvSpPr txBox="1">
            <a:spLocks/>
          </p:cNvSpPr>
          <p:nvPr/>
        </p:nvSpPr>
        <p:spPr>
          <a:xfrm>
            <a:off x="838200" y="220275"/>
            <a:ext cx="10515600" cy="6627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VÁRIAS CONEXÕES PEERING DE VPC</a:t>
            </a:r>
          </a:p>
        </p:txBody>
      </p:sp>
      <p:pic>
        <p:nvPicPr>
          <p:cNvPr id="2" name="Picture 2">
            <a:extLst>
              <a:ext uri="{FF2B5EF4-FFF2-40B4-BE49-F238E27FC236}">
                <a16:creationId xmlns:a16="http://schemas.microsoft.com/office/drawing/2014/main" id="{16345F69-7462-B247-A9C2-9E42F24D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807" y="2702598"/>
            <a:ext cx="1622924" cy="16229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17F6CB7-B996-CE0B-A372-82FC1C526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345" y="2702598"/>
            <a:ext cx="728830" cy="728830"/>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DF001649-A76D-A148-103B-0B5DE6D256B1}"/>
              </a:ext>
            </a:extLst>
          </p:cNvPr>
          <p:cNvSpPr txBox="1"/>
          <p:nvPr/>
        </p:nvSpPr>
        <p:spPr>
          <a:xfrm>
            <a:off x="5683225" y="2315752"/>
            <a:ext cx="911269"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VPC B</a:t>
            </a:r>
            <a:endParaRPr lang="pt-BR" dirty="0"/>
          </a:p>
        </p:txBody>
      </p:sp>
      <p:sp>
        <p:nvSpPr>
          <p:cNvPr id="16" name="CaixaDeTexto 15">
            <a:extLst>
              <a:ext uri="{FF2B5EF4-FFF2-40B4-BE49-F238E27FC236}">
                <a16:creationId xmlns:a16="http://schemas.microsoft.com/office/drawing/2014/main" id="{44961F1B-9465-B4BA-59FE-42F242989FE8}"/>
              </a:ext>
            </a:extLst>
          </p:cNvPr>
          <p:cNvSpPr txBox="1"/>
          <p:nvPr/>
        </p:nvSpPr>
        <p:spPr>
          <a:xfrm>
            <a:off x="5415322" y="4224197"/>
            <a:ext cx="146685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10.2.0.0/16</a:t>
            </a:r>
            <a:endParaRPr lang="pt-BR" dirty="0"/>
          </a:p>
        </p:txBody>
      </p:sp>
      <p:sp>
        <p:nvSpPr>
          <p:cNvPr id="19" name="CaixaDeTexto 18">
            <a:extLst>
              <a:ext uri="{FF2B5EF4-FFF2-40B4-BE49-F238E27FC236}">
                <a16:creationId xmlns:a16="http://schemas.microsoft.com/office/drawing/2014/main" id="{B964B227-9779-3987-9B13-DF4CD86F6E20}"/>
              </a:ext>
            </a:extLst>
          </p:cNvPr>
          <p:cNvSpPr txBox="1"/>
          <p:nvPr/>
        </p:nvSpPr>
        <p:spPr>
          <a:xfrm>
            <a:off x="3090759" y="5546521"/>
            <a:ext cx="6115978"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Observação: sem relacionamentos de peering transitivos</a:t>
            </a:r>
            <a:endParaRPr lang="pt-BR" dirty="0"/>
          </a:p>
        </p:txBody>
      </p:sp>
      <p:sp>
        <p:nvSpPr>
          <p:cNvPr id="20" name="CaixaDeTexto 19">
            <a:extLst>
              <a:ext uri="{FF2B5EF4-FFF2-40B4-BE49-F238E27FC236}">
                <a16:creationId xmlns:a16="http://schemas.microsoft.com/office/drawing/2014/main" id="{571C41CF-F19F-E968-14AC-9B4E6BD9C700}"/>
              </a:ext>
            </a:extLst>
          </p:cNvPr>
          <p:cNvSpPr txBox="1"/>
          <p:nvPr/>
        </p:nvSpPr>
        <p:spPr>
          <a:xfrm>
            <a:off x="9795051" y="2315752"/>
            <a:ext cx="852713"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VPC C</a:t>
            </a:r>
            <a:endParaRPr lang="pt-BR" dirty="0"/>
          </a:p>
        </p:txBody>
      </p:sp>
      <p:sp>
        <p:nvSpPr>
          <p:cNvPr id="21" name="CaixaDeTexto 20">
            <a:extLst>
              <a:ext uri="{FF2B5EF4-FFF2-40B4-BE49-F238E27FC236}">
                <a16:creationId xmlns:a16="http://schemas.microsoft.com/office/drawing/2014/main" id="{0303F05A-240F-B485-4552-1651A67371BC}"/>
              </a:ext>
            </a:extLst>
          </p:cNvPr>
          <p:cNvSpPr txBox="1"/>
          <p:nvPr/>
        </p:nvSpPr>
        <p:spPr>
          <a:xfrm>
            <a:off x="9641438" y="4224197"/>
            <a:ext cx="1317361"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10.3.0.0/16</a:t>
            </a:r>
            <a:endParaRPr lang="pt-BR" dirty="0"/>
          </a:p>
        </p:txBody>
      </p:sp>
      <p:pic>
        <p:nvPicPr>
          <p:cNvPr id="5" name="Picture 2">
            <a:extLst>
              <a:ext uri="{FF2B5EF4-FFF2-40B4-BE49-F238E27FC236}">
                <a16:creationId xmlns:a16="http://schemas.microsoft.com/office/drawing/2014/main" id="{83D0B7B3-24F2-B3EA-F8C4-2C30415A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29" y="2702598"/>
            <a:ext cx="1622924" cy="1622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A6936F3-B508-97AE-9A95-1ACC7573C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9623" y="2702598"/>
            <a:ext cx="1622924" cy="1622924"/>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5628A877-506C-A7F7-7263-6881AA602CFC}"/>
              </a:ext>
            </a:extLst>
          </p:cNvPr>
          <p:cNvSpPr txBox="1"/>
          <p:nvPr/>
        </p:nvSpPr>
        <p:spPr>
          <a:xfrm>
            <a:off x="1159129" y="4224197"/>
            <a:ext cx="1257300"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10.1.0.0/16</a:t>
            </a:r>
            <a:endParaRPr lang="pt-BR" dirty="0"/>
          </a:p>
        </p:txBody>
      </p:sp>
      <p:sp>
        <p:nvSpPr>
          <p:cNvPr id="12" name="CaixaDeTexto 11">
            <a:extLst>
              <a:ext uri="{FF2B5EF4-FFF2-40B4-BE49-F238E27FC236}">
                <a16:creationId xmlns:a16="http://schemas.microsoft.com/office/drawing/2014/main" id="{BB02EF17-6A99-5341-2A41-A0E20DB30F8D}"/>
              </a:ext>
            </a:extLst>
          </p:cNvPr>
          <p:cNvSpPr txBox="1"/>
          <p:nvPr/>
        </p:nvSpPr>
        <p:spPr>
          <a:xfrm>
            <a:off x="1332144" y="2315752"/>
            <a:ext cx="911269"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VPC A</a:t>
            </a:r>
            <a:endParaRPr lang="pt-BR" dirty="0"/>
          </a:p>
        </p:txBody>
      </p:sp>
      <p:pic>
        <p:nvPicPr>
          <p:cNvPr id="14" name="Picture 4">
            <a:extLst>
              <a:ext uri="{FF2B5EF4-FFF2-40B4-BE49-F238E27FC236}">
                <a16:creationId xmlns:a16="http://schemas.microsoft.com/office/drawing/2014/main" id="{2DD4C0FF-A66E-F4FA-748D-C45B18542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797" y="2711749"/>
            <a:ext cx="728830" cy="728830"/>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A0B31665-A6CB-491F-7B6E-480F074DEE3F}"/>
              </a:ext>
            </a:extLst>
          </p:cNvPr>
          <p:cNvSpPr txBox="1"/>
          <p:nvPr/>
        </p:nvSpPr>
        <p:spPr>
          <a:xfrm>
            <a:off x="2919187" y="2023364"/>
            <a:ext cx="1982129" cy="584775"/>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Conexão de</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emparelhamento</a:t>
            </a:r>
            <a:endParaRPr lang="pt-BR" sz="1600" dirty="0"/>
          </a:p>
        </p:txBody>
      </p:sp>
      <p:sp>
        <p:nvSpPr>
          <p:cNvPr id="27" name="CaixaDeTexto 26">
            <a:extLst>
              <a:ext uri="{FF2B5EF4-FFF2-40B4-BE49-F238E27FC236}">
                <a16:creationId xmlns:a16="http://schemas.microsoft.com/office/drawing/2014/main" id="{D3DD010A-7A93-BEF0-E3B1-A9E8CF18FA87}"/>
              </a:ext>
            </a:extLst>
          </p:cNvPr>
          <p:cNvSpPr txBox="1"/>
          <p:nvPr/>
        </p:nvSpPr>
        <p:spPr>
          <a:xfrm>
            <a:off x="7178606" y="2023364"/>
            <a:ext cx="1982129" cy="584775"/>
          </a:xfrm>
          <a:prstGeom prst="rect">
            <a:avLst/>
          </a:prstGeom>
          <a:noFill/>
        </p:spPr>
        <p:txBody>
          <a:bodyPr wrap="square">
            <a:spAutoFit/>
          </a:bodyPr>
          <a:lstStyle/>
          <a:p>
            <a:pPr algn="ctr"/>
            <a:r>
              <a:rPr lang="pt-BR" sz="1600" dirty="0">
                <a:solidFill>
                  <a:srgbClr val="FFFFFF"/>
                </a:solidFill>
                <a:latin typeface="Fredoka" pitchFamily="2" charset="-79"/>
                <a:cs typeface="Fredoka" pitchFamily="2" charset="-79"/>
              </a:rPr>
              <a:t>Conexão de</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emparelhamento</a:t>
            </a:r>
            <a:endParaRPr lang="pt-BR" sz="1600" dirty="0"/>
          </a:p>
        </p:txBody>
      </p:sp>
      <p:cxnSp>
        <p:nvCxnSpPr>
          <p:cNvPr id="29" name="Conector de Seta Reta 28">
            <a:extLst>
              <a:ext uri="{FF2B5EF4-FFF2-40B4-BE49-F238E27FC236}">
                <a16:creationId xmlns:a16="http://schemas.microsoft.com/office/drawing/2014/main" id="{53F52682-9EB2-A6C9-DC18-155DA459F9E5}"/>
              </a:ext>
            </a:extLst>
          </p:cNvPr>
          <p:cNvCxnSpPr>
            <a:stCxn id="7" idx="1"/>
          </p:cNvCxnSpPr>
          <p:nvPr/>
        </p:nvCxnSpPr>
        <p:spPr>
          <a:xfrm flipH="1" flipV="1">
            <a:off x="2574253" y="3064585"/>
            <a:ext cx="1012092" cy="2428"/>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ector de Seta Reta 29">
            <a:extLst>
              <a:ext uri="{FF2B5EF4-FFF2-40B4-BE49-F238E27FC236}">
                <a16:creationId xmlns:a16="http://schemas.microsoft.com/office/drawing/2014/main" id="{BC2D8272-A7AA-A024-1862-3DDD9EFC797E}"/>
              </a:ext>
            </a:extLst>
          </p:cNvPr>
          <p:cNvCxnSpPr>
            <a:cxnSpLocks/>
          </p:cNvCxnSpPr>
          <p:nvPr/>
        </p:nvCxnSpPr>
        <p:spPr>
          <a:xfrm flipV="1">
            <a:off x="4336778" y="3064585"/>
            <a:ext cx="1012092" cy="2428"/>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ector de Seta Reta 30">
            <a:extLst>
              <a:ext uri="{FF2B5EF4-FFF2-40B4-BE49-F238E27FC236}">
                <a16:creationId xmlns:a16="http://schemas.microsoft.com/office/drawing/2014/main" id="{0EC3C542-0DBE-91FE-9CEF-0763EB0B897F}"/>
              </a:ext>
            </a:extLst>
          </p:cNvPr>
          <p:cNvCxnSpPr/>
          <p:nvPr/>
        </p:nvCxnSpPr>
        <p:spPr>
          <a:xfrm flipH="1" flipV="1">
            <a:off x="6764605" y="3072710"/>
            <a:ext cx="1012092" cy="2428"/>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Conector de Seta Reta 31">
            <a:extLst>
              <a:ext uri="{FF2B5EF4-FFF2-40B4-BE49-F238E27FC236}">
                <a16:creationId xmlns:a16="http://schemas.microsoft.com/office/drawing/2014/main" id="{14D4BFE0-4A0C-0ACC-78D6-BA4B75436BAE}"/>
              </a:ext>
            </a:extLst>
          </p:cNvPr>
          <p:cNvCxnSpPr>
            <a:cxnSpLocks/>
          </p:cNvCxnSpPr>
          <p:nvPr/>
        </p:nvCxnSpPr>
        <p:spPr>
          <a:xfrm flipV="1">
            <a:off x="8596193" y="3072710"/>
            <a:ext cx="1012092" cy="2428"/>
          </a:xfrm>
          <a:prstGeom prst="straightConnector1">
            <a:avLst/>
          </a:prstGeom>
          <a:ln w="38100" cap="flat" cmpd="sng" algn="ctr">
            <a:solidFill>
              <a:srgbClr val="FFFF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ector de Seta Reta 32">
            <a:extLst>
              <a:ext uri="{FF2B5EF4-FFF2-40B4-BE49-F238E27FC236}">
                <a16:creationId xmlns:a16="http://schemas.microsoft.com/office/drawing/2014/main" id="{A8B2A3BC-4121-FF9B-E15B-36FB49B970C9}"/>
              </a:ext>
            </a:extLst>
          </p:cNvPr>
          <p:cNvCxnSpPr>
            <a:cxnSpLocks/>
          </p:cNvCxnSpPr>
          <p:nvPr/>
        </p:nvCxnSpPr>
        <p:spPr>
          <a:xfrm flipH="1">
            <a:off x="2574253" y="3695053"/>
            <a:ext cx="2705554" cy="0"/>
          </a:xfrm>
          <a:prstGeom prst="straightConnector1">
            <a:avLst/>
          </a:prstGeom>
          <a:ln w="3810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Conector de Seta Reta 34">
            <a:extLst>
              <a:ext uri="{FF2B5EF4-FFF2-40B4-BE49-F238E27FC236}">
                <a16:creationId xmlns:a16="http://schemas.microsoft.com/office/drawing/2014/main" id="{916E30E0-BE7A-0A13-7A77-156DCFA8EBB7}"/>
              </a:ext>
            </a:extLst>
          </p:cNvPr>
          <p:cNvCxnSpPr>
            <a:cxnSpLocks/>
          </p:cNvCxnSpPr>
          <p:nvPr/>
        </p:nvCxnSpPr>
        <p:spPr>
          <a:xfrm>
            <a:off x="6882174" y="3695053"/>
            <a:ext cx="2705554" cy="0"/>
          </a:xfrm>
          <a:prstGeom prst="straightConnector1">
            <a:avLst/>
          </a:prstGeom>
          <a:ln w="38100" cap="flat" cmpd="sng" algn="ctr">
            <a:solidFill>
              <a:srgbClr val="FF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50" name="Picture 2">
            <a:extLst>
              <a:ext uri="{FF2B5EF4-FFF2-40B4-BE49-F238E27FC236}">
                <a16:creationId xmlns:a16="http://schemas.microsoft.com/office/drawing/2014/main" id="{ED8CC7F9-7C26-74CA-3980-E1F6F9E3243A}"/>
              </a:ext>
            </a:extLst>
          </p:cNvPr>
          <p:cNvPicPr>
            <a:picLocks noChangeAspect="1" noChangeArrowheads="1"/>
          </p:cNvPicPr>
          <p:nvPr/>
        </p:nvPicPr>
        <p:blipFill>
          <a:blip r:embed="rId4"/>
          <a:srcRect/>
          <a:stretch/>
        </p:blipFill>
        <p:spPr bwMode="auto">
          <a:xfrm>
            <a:off x="3762256" y="3514732"/>
            <a:ext cx="377008" cy="3770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C7BF55D5-93ED-9D3B-D9F6-BD3ACD9FBCCF}"/>
              </a:ext>
            </a:extLst>
          </p:cNvPr>
          <p:cNvPicPr>
            <a:picLocks noChangeAspect="1" noChangeArrowheads="1"/>
          </p:cNvPicPr>
          <p:nvPr/>
        </p:nvPicPr>
        <p:blipFill>
          <a:blip r:embed="rId4"/>
          <a:srcRect/>
          <a:stretch/>
        </p:blipFill>
        <p:spPr bwMode="auto">
          <a:xfrm>
            <a:off x="7981166" y="3506549"/>
            <a:ext cx="377008" cy="37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464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7EDF4FE-4D33-925A-535F-9A50C31559EE}"/>
              </a:ext>
            </a:extLst>
          </p:cNvPr>
          <p:cNvSpPr txBox="1"/>
          <p:nvPr/>
        </p:nvSpPr>
        <p:spPr>
          <a:xfrm>
            <a:off x="3054477" y="2249478"/>
            <a:ext cx="8152499" cy="3170099"/>
          </a:xfrm>
          <a:prstGeom prst="rect">
            <a:avLst/>
          </a:prstGeom>
          <a:noFill/>
        </p:spPr>
        <p:txBody>
          <a:bodyPr wrap="square" rtlCol="0">
            <a:spAutoFit/>
          </a:bodyPr>
          <a:lstStyle/>
          <a:p>
            <a:r>
              <a:rPr lang="pt-BR" sz="2000" b="0" i="0" dirty="0">
                <a:solidFill>
                  <a:srgbClr val="FFFFFF"/>
                </a:solidFill>
                <a:effectLst/>
                <a:latin typeface="Fredoka" pitchFamily="2" charset="-79"/>
                <a:cs typeface="Fredoka" pitchFamily="2" charset="-79"/>
              </a:rPr>
              <a:t>Ignora o gateway de internet ou gateway privado virtual</a:t>
            </a:r>
          </a:p>
          <a:p>
            <a:endParaRPr lang="pt-BR" sz="2000" dirty="0">
              <a:solidFill>
                <a:srgbClr val="FFFFFF"/>
              </a:solidFill>
              <a:latin typeface="Fredoka" pitchFamily="2" charset="-79"/>
              <a:cs typeface="Fredoka" pitchFamily="2" charset="-79"/>
            </a:endParaRPr>
          </a:p>
          <a:p>
            <a:endParaRPr lang="pt-BR" sz="2000" b="1"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Fornece conexões altamente disponíveis, sem ponto único de falha</a:t>
            </a:r>
          </a:p>
          <a:p>
            <a:endParaRPr lang="pt-BR" sz="2000" dirty="0">
              <a:solidFill>
                <a:srgbClr val="FFFFFF"/>
              </a:solidFill>
              <a:latin typeface="Fredoka" pitchFamily="2" charset="-79"/>
              <a:cs typeface="Fredoka" pitchFamily="2" charset="-79"/>
            </a:endParaRPr>
          </a:p>
          <a:p>
            <a:endParaRPr lang="pt-BR" sz="2000" b="1"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Evita gargalos de largura de banda</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Usa endereços IP privados para direcionar o tráfego entre VPCs</a:t>
            </a:r>
          </a:p>
        </p:txBody>
      </p:sp>
      <p:sp>
        <p:nvSpPr>
          <p:cNvPr id="3" name="Título 1">
            <a:extLst>
              <a:ext uri="{FF2B5EF4-FFF2-40B4-BE49-F238E27FC236}">
                <a16:creationId xmlns:a16="http://schemas.microsoft.com/office/drawing/2014/main" id="{A8FF1BC0-5A44-0A70-0250-9129B0356962}"/>
              </a:ext>
            </a:extLst>
          </p:cNvPr>
          <p:cNvSpPr txBox="1">
            <a:spLocks/>
          </p:cNvSpPr>
          <p:nvPr/>
        </p:nvSpPr>
        <p:spPr>
          <a:xfrm>
            <a:off x="838200" y="220275"/>
            <a:ext cx="10515600" cy="6627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BENEFÍCIOS DO VPC PEERING</a:t>
            </a:r>
          </a:p>
        </p:txBody>
      </p:sp>
      <p:pic>
        <p:nvPicPr>
          <p:cNvPr id="2" name="Picture 4">
            <a:extLst>
              <a:ext uri="{FF2B5EF4-FFF2-40B4-BE49-F238E27FC236}">
                <a16:creationId xmlns:a16="http://schemas.microsoft.com/office/drawing/2014/main" id="{D8646E09-EE11-69F0-BA2F-4E8F440CF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57" y="2649588"/>
            <a:ext cx="1953968" cy="195396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A4CA849-66AC-62B9-639E-ED4A2291A491}"/>
              </a:ext>
            </a:extLst>
          </p:cNvPr>
          <p:cNvSpPr txBox="1"/>
          <p:nvPr/>
        </p:nvSpPr>
        <p:spPr>
          <a:xfrm>
            <a:off x="554100" y="4603556"/>
            <a:ext cx="1817883"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Peering de VPC</a:t>
            </a:r>
            <a:endParaRPr lang="pt-BR" dirty="0"/>
          </a:p>
        </p:txBody>
      </p:sp>
    </p:spTree>
    <p:extLst>
      <p:ext uri="{BB962C8B-B14F-4D97-AF65-F5344CB8AC3E}">
        <p14:creationId xmlns:p14="http://schemas.microsoft.com/office/powerpoint/2010/main" val="2228892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4165232" y="189236"/>
            <a:ext cx="3861535" cy="703020"/>
          </a:xfrm>
        </p:spPr>
        <p:txBody>
          <a:bodyPr vert="horz" lIns="91440" tIns="45720" rIns="91440" bIns="45720" rtlCol="0" anchor="b">
            <a:noAutofit/>
          </a:bodyPr>
          <a:lstStyle/>
          <a:p>
            <a:r>
              <a:rPr lang="en-US" sz="3600" dirty="0">
                <a:solidFill>
                  <a:schemeClr val="accent4"/>
                </a:solidFill>
                <a:latin typeface="Fredoka" pitchFamily="2" charset="-79"/>
                <a:ea typeface="Silom" pitchFamily="2" charset="-34"/>
                <a:cs typeface="Fredoka" pitchFamily="2" charset="-79"/>
              </a:rPr>
              <a:t>REDES HÍBRIDAS</a:t>
            </a:r>
          </a:p>
        </p:txBody>
      </p:sp>
      <p:sp>
        <p:nvSpPr>
          <p:cNvPr id="4" name="CaixaDeTexto 3">
            <a:extLst>
              <a:ext uri="{FF2B5EF4-FFF2-40B4-BE49-F238E27FC236}">
                <a16:creationId xmlns:a16="http://schemas.microsoft.com/office/drawing/2014/main" id="{305F11E2-E52A-71A2-50A7-B8042C883483}"/>
              </a:ext>
            </a:extLst>
          </p:cNvPr>
          <p:cNvSpPr txBox="1"/>
          <p:nvPr/>
        </p:nvSpPr>
        <p:spPr>
          <a:xfrm>
            <a:off x="865632" y="2474893"/>
            <a:ext cx="6096000" cy="1384995"/>
          </a:xfrm>
          <a:prstGeom prst="rect">
            <a:avLst/>
          </a:prstGeom>
          <a:noFill/>
        </p:spPr>
        <p:txBody>
          <a:bodyPr wrap="square">
            <a:spAutoFit/>
          </a:bodyPr>
          <a:lstStyle/>
          <a:p>
            <a:r>
              <a:rPr lang="pt-BR" sz="2800" dirty="0">
                <a:solidFill>
                  <a:srgbClr val="FFFFFF"/>
                </a:solidFill>
                <a:latin typeface="Fredoka" pitchFamily="2" charset="-79"/>
                <a:cs typeface="Fredoka" pitchFamily="2" charset="-79"/>
              </a:rPr>
              <a:t>Quais são as opções para conectar nossa rede on-premises à nuvem AWS?</a:t>
            </a:r>
            <a:endParaRPr lang="pt-BR" sz="2800" dirty="0"/>
          </a:p>
        </p:txBody>
      </p:sp>
      <p:pic>
        <p:nvPicPr>
          <p:cNvPr id="6146" name="Picture 2">
            <a:extLst>
              <a:ext uri="{FF2B5EF4-FFF2-40B4-BE49-F238E27FC236}">
                <a16:creationId xmlns:a16="http://schemas.microsoft.com/office/drawing/2014/main" id="{3029CD96-211D-5EC4-F137-661FE35DE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6" y="2088469"/>
            <a:ext cx="1778254" cy="26810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40FB088-2CE6-0271-88B2-D60F6F8FF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424" y="2474893"/>
            <a:ext cx="2223234" cy="1376576"/>
          </a:xfrm>
          <a:prstGeom prst="rect">
            <a:avLst/>
          </a:prstGeom>
          <a:noFill/>
          <a:extLst>
            <a:ext uri="{909E8E84-426E-40DD-AFC4-6F175D3DCCD1}">
              <a14:hiddenFill xmlns:a14="http://schemas.microsoft.com/office/drawing/2010/main">
                <a:solidFill>
                  <a:srgbClr val="FFFFFF"/>
                </a:solidFill>
              </a14:hiddenFill>
            </a:ext>
          </a:extLst>
        </p:spPr>
      </p:pic>
      <p:sp>
        <p:nvSpPr>
          <p:cNvPr id="3" name="Seta para a Direita 2">
            <a:extLst>
              <a:ext uri="{FF2B5EF4-FFF2-40B4-BE49-F238E27FC236}">
                <a16:creationId xmlns:a16="http://schemas.microsoft.com/office/drawing/2014/main" id="{70CD4303-D2A3-B5C0-302A-770F1B1C0268}"/>
              </a:ext>
            </a:extLst>
          </p:cNvPr>
          <p:cNvSpPr/>
          <p:nvPr/>
        </p:nvSpPr>
        <p:spPr>
          <a:xfrm>
            <a:off x="8413871" y="2899777"/>
            <a:ext cx="726141" cy="529223"/>
          </a:xfrm>
          <a:prstGeom prst="rightArrow">
            <a:avLst/>
          </a:prstGeom>
          <a:solidFill>
            <a:srgbClr val="EF61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E9610A21-5289-1560-ECDD-094E31117988}"/>
              </a:ext>
            </a:extLst>
          </p:cNvPr>
          <p:cNvSpPr/>
          <p:nvPr/>
        </p:nvSpPr>
        <p:spPr>
          <a:xfrm flipH="1">
            <a:off x="8964213" y="3189280"/>
            <a:ext cx="726141" cy="529223"/>
          </a:xfrm>
          <a:prstGeom prst="rightArrow">
            <a:avLst/>
          </a:prstGeom>
          <a:solidFill>
            <a:srgbClr val="5CD8E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58092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7EDF4FE-4D33-925A-535F-9A50C31559EE}"/>
              </a:ext>
            </a:extLst>
          </p:cNvPr>
          <p:cNvSpPr txBox="1"/>
          <p:nvPr/>
        </p:nvSpPr>
        <p:spPr>
          <a:xfrm>
            <a:off x="2508068" y="1854926"/>
            <a:ext cx="7631355" cy="1323439"/>
          </a:xfrm>
          <a:prstGeom prst="rect">
            <a:avLst/>
          </a:prstGeom>
          <a:noFill/>
        </p:spPr>
        <p:txBody>
          <a:bodyPr wrap="square" rtlCol="0">
            <a:spAutoFit/>
          </a:bodyPr>
          <a:lstStyle/>
          <a:p>
            <a:r>
              <a:rPr lang="pt-BR" sz="2000" b="0" i="0" dirty="0">
                <a:solidFill>
                  <a:srgbClr val="FFFFFF"/>
                </a:solidFill>
                <a:effectLst/>
                <a:latin typeface="Fredoka" pitchFamily="2" charset="-79"/>
                <a:cs typeface="Fredoka" pitchFamily="2" charset="-79"/>
              </a:rPr>
              <a:t>O serviço de nuvem AWS Direct Connect é o caminho mais curto para seus recursos na AWS, uma </a:t>
            </a:r>
            <a:r>
              <a:rPr lang="pt-BR" sz="2000" i="0" dirty="0">
                <a:solidFill>
                  <a:schemeClr val="accent2"/>
                </a:solidFill>
                <a:effectLst/>
                <a:latin typeface="Fredoka" pitchFamily="2" charset="-79"/>
                <a:cs typeface="Fredoka" pitchFamily="2" charset="-79"/>
              </a:rPr>
              <a:t>conexão dedicada e privada</a:t>
            </a:r>
            <a:r>
              <a:rPr lang="pt-BR" sz="2000" i="0" dirty="0">
                <a:solidFill>
                  <a:srgbClr val="333333"/>
                </a:solidFill>
                <a:effectLst/>
                <a:latin typeface="Fredoka" pitchFamily="2" charset="-79"/>
                <a:cs typeface="Fredoka" pitchFamily="2" charset="-79"/>
              </a:rPr>
              <a:t>.</a:t>
            </a:r>
            <a:r>
              <a:rPr lang="pt-BR" sz="2000" b="0" i="0" dirty="0">
                <a:solidFill>
                  <a:srgbClr val="333333"/>
                </a:solidFill>
                <a:effectLst/>
                <a:latin typeface="Fredoka" pitchFamily="2" charset="-79"/>
                <a:cs typeface="Fredoka" pitchFamily="2" charset="-79"/>
              </a:rPr>
              <a:t> </a:t>
            </a:r>
            <a:r>
              <a:rPr lang="pt-BR" sz="2000" b="0" i="0" dirty="0">
                <a:solidFill>
                  <a:srgbClr val="FFFFFF"/>
                </a:solidFill>
                <a:effectLst/>
                <a:latin typeface="Fredoka" pitchFamily="2" charset="-79"/>
                <a:cs typeface="Fredoka" pitchFamily="2" charset="-79"/>
              </a:rPr>
              <a:t>Seu tráfego de rede permanece todo o tempo na rede global da AWS e </a:t>
            </a:r>
            <a:r>
              <a:rPr lang="pt-BR" sz="2000" i="0" dirty="0">
                <a:solidFill>
                  <a:schemeClr val="accent2"/>
                </a:solidFill>
                <a:effectLst/>
                <a:latin typeface="Fredoka" pitchFamily="2" charset="-79"/>
                <a:cs typeface="Fredoka" pitchFamily="2" charset="-79"/>
              </a:rPr>
              <a:t>nunca entra na Internet pública</a:t>
            </a:r>
            <a:r>
              <a:rPr lang="pt-BR" sz="2000" b="1" i="0" dirty="0">
                <a:solidFill>
                  <a:schemeClr val="accent2"/>
                </a:solidFill>
                <a:effectLst/>
                <a:latin typeface="Fredoka" pitchFamily="2" charset="-79"/>
                <a:cs typeface="Fredoka" pitchFamily="2" charset="-79"/>
              </a:rPr>
              <a:t>. </a:t>
            </a:r>
            <a:endParaRPr lang="pt-BR" sz="2000" b="1" dirty="0">
              <a:solidFill>
                <a:schemeClr val="accent2"/>
              </a:solidFill>
              <a:latin typeface="Fredoka" pitchFamily="2" charset="-79"/>
              <a:cs typeface="Fredoka" pitchFamily="2" charset="-79"/>
            </a:endParaRPr>
          </a:p>
        </p:txBody>
      </p:sp>
      <p:sp>
        <p:nvSpPr>
          <p:cNvPr id="12" name="CaixaDeTexto 11">
            <a:extLst>
              <a:ext uri="{FF2B5EF4-FFF2-40B4-BE49-F238E27FC236}">
                <a16:creationId xmlns:a16="http://schemas.microsoft.com/office/drawing/2014/main" id="{D9480A69-2522-6935-4781-AC1D0B1CEAA9}"/>
              </a:ext>
            </a:extLst>
          </p:cNvPr>
          <p:cNvSpPr txBox="1"/>
          <p:nvPr/>
        </p:nvSpPr>
        <p:spPr>
          <a:xfrm>
            <a:off x="2508069" y="4606833"/>
            <a:ext cx="7967020" cy="1323439"/>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A AWS VPN é usada para criar uma</a:t>
            </a:r>
            <a:r>
              <a:rPr lang="pt-BR" sz="2000" dirty="0">
                <a:solidFill>
                  <a:srgbClr val="333333"/>
                </a:solidFill>
                <a:latin typeface="Fredoka" pitchFamily="2" charset="-79"/>
                <a:cs typeface="Fredoka" pitchFamily="2" charset="-79"/>
              </a:rPr>
              <a:t> </a:t>
            </a:r>
            <a:r>
              <a:rPr lang="pt-BR" sz="2000" dirty="0">
                <a:solidFill>
                  <a:schemeClr val="accent2"/>
                </a:solidFill>
                <a:latin typeface="Fredoka" pitchFamily="2" charset="-79"/>
                <a:cs typeface="Fredoka" pitchFamily="2" charset="-79"/>
              </a:rPr>
              <a:t>conexão segura por meio da Internet pública </a:t>
            </a:r>
            <a:r>
              <a:rPr lang="pt-BR" sz="2000" dirty="0">
                <a:solidFill>
                  <a:srgbClr val="FFFFFF"/>
                </a:solidFill>
                <a:latin typeface="Fredoka" pitchFamily="2" charset="-79"/>
                <a:cs typeface="Fredoka" pitchFamily="2" charset="-79"/>
              </a:rPr>
              <a:t>entre a sua rede local e a AWS. Isso é útil quando você precisa de uma conexão segura e escalável, mas não requer a largura de banda dedicada oferecida pelo Direct Connect.</a:t>
            </a:r>
          </a:p>
        </p:txBody>
      </p:sp>
      <p:sp>
        <p:nvSpPr>
          <p:cNvPr id="3" name="Título 1">
            <a:extLst>
              <a:ext uri="{FF2B5EF4-FFF2-40B4-BE49-F238E27FC236}">
                <a16:creationId xmlns:a16="http://schemas.microsoft.com/office/drawing/2014/main" id="{A8FF1BC0-5A44-0A70-0250-9129B0356962}"/>
              </a:ext>
            </a:extLst>
          </p:cNvPr>
          <p:cNvSpPr txBox="1">
            <a:spLocks/>
          </p:cNvSpPr>
          <p:nvPr/>
        </p:nvSpPr>
        <p:spPr>
          <a:xfrm>
            <a:off x="838200" y="220275"/>
            <a:ext cx="10515600" cy="6627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OPÇÕES DE CONECTIVIDADE</a:t>
            </a:r>
          </a:p>
        </p:txBody>
      </p:sp>
      <p:pic>
        <p:nvPicPr>
          <p:cNvPr id="1026" name="Picture 2">
            <a:extLst>
              <a:ext uri="{FF2B5EF4-FFF2-40B4-BE49-F238E27FC236}">
                <a16:creationId xmlns:a16="http://schemas.microsoft.com/office/drawing/2014/main" id="{B820A205-6A54-8E45-0D44-F4C4C4875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1" y="162900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E234C9-F5A8-076A-1A6E-847BC8277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1" y="432900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51BDD94-B95C-AC0D-9475-17ED96CC8CD1}"/>
              </a:ext>
            </a:extLst>
          </p:cNvPr>
          <p:cNvSpPr txBox="1"/>
          <p:nvPr/>
        </p:nvSpPr>
        <p:spPr>
          <a:xfrm>
            <a:off x="689792" y="3344591"/>
            <a:ext cx="1156138" cy="646331"/>
          </a:xfrm>
          <a:prstGeom prst="rect">
            <a:avLst/>
          </a:prstGeom>
          <a:noFill/>
        </p:spPr>
        <p:txBody>
          <a:bodyPr wrap="square">
            <a:spAutoFit/>
          </a:bodyPr>
          <a:lstStyle/>
          <a:p>
            <a:pPr algn="ctr"/>
            <a:r>
              <a:rPr lang="pt-BR" sz="1800" b="0" i="0" dirty="0">
                <a:solidFill>
                  <a:srgbClr val="FFFFFF"/>
                </a:solidFill>
                <a:effectLst/>
                <a:latin typeface="Fredoka" pitchFamily="2" charset="-79"/>
                <a:cs typeface="Fredoka" pitchFamily="2" charset="-79"/>
              </a:rPr>
              <a:t>Direct</a:t>
            </a:r>
          </a:p>
          <a:p>
            <a:pPr algn="ctr"/>
            <a:r>
              <a:rPr lang="pt-BR" dirty="0">
                <a:solidFill>
                  <a:srgbClr val="FFFFFF"/>
                </a:solidFill>
                <a:latin typeface="Fredoka" pitchFamily="2" charset="-79"/>
                <a:cs typeface="Fredoka" pitchFamily="2" charset="-79"/>
              </a:rPr>
              <a:t>Connect</a:t>
            </a:r>
            <a:endParaRPr lang="pt-BR" dirty="0"/>
          </a:p>
        </p:txBody>
      </p:sp>
      <p:sp>
        <p:nvSpPr>
          <p:cNvPr id="5" name="CaixaDeTexto 4">
            <a:extLst>
              <a:ext uri="{FF2B5EF4-FFF2-40B4-BE49-F238E27FC236}">
                <a16:creationId xmlns:a16="http://schemas.microsoft.com/office/drawing/2014/main" id="{11BDD878-7AA3-916C-ACCF-D0AB3173FF31}"/>
              </a:ext>
            </a:extLst>
          </p:cNvPr>
          <p:cNvSpPr txBox="1"/>
          <p:nvPr/>
        </p:nvSpPr>
        <p:spPr>
          <a:xfrm>
            <a:off x="689792" y="5991394"/>
            <a:ext cx="1156138" cy="369332"/>
          </a:xfrm>
          <a:prstGeom prst="rect">
            <a:avLst/>
          </a:prstGeom>
          <a:noFill/>
        </p:spPr>
        <p:txBody>
          <a:bodyPr wrap="square">
            <a:spAutoFit/>
          </a:bodyPr>
          <a:lstStyle/>
          <a:p>
            <a:pPr algn="ctr"/>
            <a:r>
              <a:rPr lang="pt-BR" sz="1800" b="0" i="0" dirty="0">
                <a:solidFill>
                  <a:srgbClr val="FFFFFF"/>
                </a:solidFill>
                <a:effectLst/>
                <a:latin typeface="Fredoka" pitchFamily="2" charset="-79"/>
                <a:cs typeface="Fredoka" pitchFamily="2" charset="-79"/>
              </a:rPr>
              <a:t>VPN</a:t>
            </a:r>
            <a:endParaRPr lang="pt-BR" dirty="0"/>
          </a:p>
        </p:txBody>
      </p:sp>
    </p:spTree>
    <p:extLst>
      <p:ext uri="{BB962C8B-B14F-4D97-AF65-F5344CB8AC3E}">
        <p14:creationId xmlns:p14="http://schemas.microsoft.com/office/powerpoint/2010/main" val="3290957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D9480A69-2522-6935-4781-AC1D0B1CEAA9}"/>
              </a:ext>
            </a:extLst>
          </p:cNvPr>
          <p:cNvSpPr txBox="1"/>
          <p:nvPr/>
        </p:nvSpPr>
        <p:spPr>
          <a:xfrm>
            <a:off x="563686" y="3790983"/>
            <a:ext cx="5130318" cy="1754326"/>
          </a:xfrm>
          <a:prstGeom prst="rect">
            <a:avLst/>
          </a:prstGeom>
          <a:noFill/>
        </p:spPr>
        <p:txBody>
          <a:bodyPr wrap="square">
            <a:spAutoFit/>
          </a:bodyPr>
          <a:lstStyle/>
          <a:p>
            <a:pPr marL="342900" indent="-342900">
              <a:buFont typeface="Arial" panose="020B0604020202020204" pitchFamily="34" charset="0"/>
              <a:buChar char="•"/>
            </a:pPr>
            <a:r>
              <a:rPr lang="pt-BR" dirty="0">
                <a:solidFill>
                  <a:srgbClr val="FFFFFF"/>
                </a:solidFill>
                <a:latin typeface="Fredoka" pitchFamily="2" charset="-79"/>
                <a:cs typeface="Fredoka" pitchFamily="2" charset="-79"/>
              </a:rPr>
              <a:t>Taxa de conexão (por hora)</a:t>
            </a:r>
          </a:p>
          <a:p>
            <a:pPr marL="342900" indent="-342900">
              <a:buFont typeface="Arial" panose="020B0604020202020204" pitchFamily="34" charset="0"/>
              <a:buChar char="•"/>
            </a:pPr>
            <a:endParaRPr lang="pt-BR" dirty="0">
              <a:solidFill>
                <a:srgbClr val="FFFFFF"/>
              </a:solidFill>
              <a:latin typeface="Fredoka" pitchFamily="2" charset="-79"/>
              <a:cs typeface="Fredoka" pitchFamily="2" charset="-79"/>
            </a:endParaRPr>
          </a:p>
          <a:p>
            <a:pPr marL="342900" indent="-342900">
              <a:buFont typeface="Arial" panose="020B0604020202020204" pitchFamily="34" charset="0"/>
              <a:buChar char="•"/>
            </a:pPr>
            <a:r>
              <a:rPr lang="pt-BR" dirty="0">
                <a:solidFill>
                  <a:srgbClr val="FFFFFF"/>
                </a:solidFill>
                <a:latin typeface="Fredoka" pitchFamily="2" charset="-79"/>
                <a:cs typeface="Fredoka" pitchFamily="2" charset="-79"/>
              </a:rPr>
              <a:t>Transferência de dados de saída (DTO)</a:t>
            </a:r>
          </a:p>
          <a:p>
            <a:endParaRPr lang="pt-BR" dirty="0">
              <a:solidFill>
                <a:srgbClr val="FFFFFF"/>
              </a:solidFill>
              <a:latin typeface="Fredoka" pitchFamily="2" charset="-79"/>
              <a:cs typeface="Fredoka" pitchFamily="2" charset="-79"/>
            </a:endParaRPr>
          </a:p>
          <a:p>
            <a:pPr marL="800100" lvl="1" indent="-342900">
              <a:buFont typeface="Arial" panose="020B0604020202020204" pitchFamily="34" charset="0"/>
              <a:buChar char="•"/>
            </a:pPr>
            <a:r>
              <a:rPr lang="pt-BR" dirty="0">
                <a:solidFill>
                  <a:srgbClr val="FFFFFF"/>
                </a:solidFill>
                <a:latin typeface="Fredoka" pitchFamily="2" charset="-79"/>
                <a:cs typeface="Fredoka" pitchFamily="2" charset="-79"/>
              </a:rPr>
              <a:t>	Medido por gigabyte (GB)</a:t>
            </a:r>
          </a:p>
          <a:p>
            <a:pPr marL="800100" lvl="1" indent="-342900">
              <a:buFont typeface="Arial" panose="020B0604020202020204" pitchFamily="34" charset="0"/>
              <a:buChar char="•"/>
            </a:pPr>
            <a:r>
              <a:rPr lang="pt-BR" dirty="0">
                <a:solidFill>
                  <a:srgbClr val="FFFFFF"/>
                </a:solidFill>
                <a:latin typeface="Fredoka" pitchFamily="2" charset="-79"/>
                <a:cs typeface="Fredoka" pitchFamily="2" charset="-79"/>
              </a:rPr>
              <a:t>	Os primeiros 100 GB são gratuitos</a:t>
            </a:r>
          </a:p>
        </p:txBody>
      </p:sp>
      <p:sp>
        <p:nvSpPr>
          <p:cNvPr id="3" name="Título 1">
            <a:extLst>
              <a:ext uri="{FF2B5EF4-FFF2-40B4-BE49-F238E27FC236}">
                <a16:creationId xmlns:a16="http://schemas.microsoft.com/office/drawing/2014/main" id="{A8FF1BC0-5A44-0A70-0250-9129B0356962}"/>
              </a:ext>
            </a:extLst>
          </p:cNvPr>
          <p:cNvSpPr txBox="1">
            <a:spLocks/>
          </p:cNvSpPr>
          <p:nvPr/>
        </p:nvSpPr>
        <p:spPr>
          <a:xfrm>
            <a:off x="1065945" y="200532"/>
            <a:ext cx="10515600" cy="6627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3600" dirty="0">
                <a:solidFill>
                  <a:schemeClr val="accent4"/>
                </a:solidFill>
                <a:latin typeface="Fredoka" pitchFamily="2" charset="-79"/>
                <a:cs typeface="Fredoka" pitchFamily="2" charset="-79"/>
              </a:rPr>
              <a:t>PREÇOS DO DX E DA AWS SITE-TO-SITE VPN</a:t>
            </a:r>
          </a:p>
        </p:txBody>
      </p:sp>
      <p:pic>
        <p:nvPicPr>
          <p:cNvPr id="1026" name="Picture 2">
            <a:extLst>
              <a:ext uri="{FF2B5EF4-FFF2-40B4-BE49-F238E27FC236}">
                <a16:creationId xmlns:a16="http://schemas.microsoft.com/office/drawing/2014/main" id="{B820A205-6A54-8E45-0D44-F4C4C4875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765" y="115704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E234C9-F5A8-076A-1A6E-847BC8277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036" y="1163956"/>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51BDD94-B95C-AC0D-9475-17ED96CC8CD1}"/>
              </a:ext>
            </a:extLst>
          </p:cNvPr>
          <p:cNvSpPr txBox="1"/>
          <p:nvPr/>
        </p:nvSpPr>
        <p:spPr>
          <a:xfrm>
            <a:off x="9796765" y="1863901"/>
            <a:ext cx="1932206" cy="400110"/>
          </a:xfrm>
          <a:prstGeom prst="rect">
            <a:avLst/>
          </a:prstGeom>
          <a:noFill/>
        </p:spPr>
        <p:txBody>
          <a:bodyPr wrap="square">
            <a:spAutoFit/>
          </a:bodyPr>
          <a:lstStyle/>
          <a:p>
            <a:pPr algn="ctr"/>
            <a:r>
              <a:rPr lang="pt-BR" sz="2000" b="0" i="0" dirty="0">
                <a:solidFill>
                  <a:schemeClr val="accent2"/>
                </a:solidFill>
                <a:effectLst/>
                <a:latin typeface="Fredoka" pitchFamily="2" charset="-79"/>
                <a:cs typeface="Fredoka" pitchFamily="2" charset="-79"/>
              </a:rPr>
              <a:t>Direct </a:t>
            </a:r>
            <a:r>
              <a:rPr lang="pt-BR" sz="2000" dirty="0">
                <a:solidFill>
                  <a:schemeClr val="accent2"/>
                </a:solidFill>
                <a:latin typeface="Fredoka" pitchFamily="2" charset="-79"/>
                <a:cs typeface="Fredoka" pitchFamily="2" charset="-79"/>
              </a:rPr>
              <a:t>Connect</a:t>
            </a:r>
            <a:endParaRPr lang="pt-BR" sz="2000" dirty="0">
              <a:solidFill>
                <a:schemeClr val="accent2"/>
              </a:solidFill>
            </a:endParaRPr>
          </a:p>
        </p:txBody>
      </p:sp>
      <p:sp>
        <p:nvSpPr>
          <p:cNvPr id="5" name="CaixaDeTexto 4">
            <a:extLst>
              <a:ext uri="{FF2B5EF4-FFF2-40B4-BE49-F238E27FC236}">
                <a16:creationId xmlns:a16="http://schemas.microsoft.com/office/drawing/2014/main" id="{11BDD878-7AA3-916C-ACCF-D0AB3173FF31}"/>
              </a:ext>
            </a:extLst>
          </p:cNvPr>
          <p:cNvSpPr txBox="1"/>
          <p:nvPr/>
        </p:nvSpPr>
        <p:spPr>
          <a:xfrm>
            <a:off x="3462984" y="1879290"/>
            <a:ext cx="2073220" cy="707886"/>
          </a:xfrm>
          <a:prstGeom prst="rect">
            <a:avLst/>
          </a:prstGeom>
          <a:noFill/>
        </p:spPr>
        <p:txBody>
          <a:bodyPr wrap="square">
            <a:spAutoFit/>
          </a:bodyPr>
          <a:lstStyle/>
          <a:p>
            <a:pPr algn="ctr"/>
            <a:r>
              <a:rPr lang="pt-BR" sz="2000" b="0" i="0" dirty="0">
                <a:solidFill>
                  <a:schemeClr val="accent2"/>
                </a:solidFill>
                <a:effectLst/>
                <a:latin typeface="Fredoka" pitchFamily="2" charset="-79"/>
                <a:cs typeface="Fredoka" pitchFamily="2" charset="-79"/>
              </a:rPr>
              <a:t>Site-to-Site VPN</a:t>
            </a:r>
            <a:endParaRPr lang="pt-BR" sz="2000" dirty="0">
              <a:solidFill>
                <a:schemeClr val="accent2"/>
              </a:solidFill>
            </a:endParaRPr>
          </a:p>
        </p:txBody>
      </p:sp>
      <p:sp>
        <p:nvSpPr>
          <p:cNvPr id="2" name="CaixaDeTexto 1">
            <a:extLst>
              <a:ext uri="{FF2B5EF4-FFF2-40B4-BE49-F238E27FC236}">
                <a16:creationId xmlns:a16="http://schemas.microsoft.com/office/drawing/2014/main" id="{5E02AC11-C4F2-E980-BD2C-25D9A8FF14C4}"/>
              </a:ext>
            </a:extLst>
          </p:cNvPr>
          <p:cNvSpPr txBox="1"/>
          <p:nvPr/>
        </p:nvSpPr>
        <p:spPr>
          <a:xfrm>
            <a:off x="6897247" y="3200515"/>
            <a:ext cx="4981929" cy="2862322"/>
          </a:xfrm>
          <a:prstGeom prst="rect">
            <a:avLst/>
          </a:prstGeom>
          <a:noFill/>
        </p:spPr>
        <p:txBody>
          <a:bodyPr wrap="square">
            <a:spAutoFit/>
          </a:bodyPr>
          <a:lstStyle/>
          <a:p>
            <a:pPr marL="342900" indent="-342900">
              <a:buFont typeface="Arial" panose="020B0604020202020204" pitchFamily="34" charset="0"/>
              <a:buChar char="•"/>
            </a:pPr>
            <a:r>
              <a:rPr lang="pt-BR" dirty="0">
                <a:solidFill>
                  <a:srgbClr val="FFFFFF"/>
                </a:solidFill>
                <a:latin typeface="Fredoka" pitchFamily="2" charset="-79"/>
                <a:cs typeface="Fredoka" pitchFamily="2" charset="-79"/>
              </a:rPr>
              <a:t>Capacidade (Mbps)</a:t>
            </a:r>
          </a:p>
          <a:p>
            <a:pPr marL="342900" indent="-342900">
              <a:buFont typeface="Arial" panose="020B0604020202020204" pitchFamily="34" charset="0"/>
              <a:buChar char="•"/>
            </a:pPr>
            <a:endParaRPr lang="pt-BR" dirty="0">
              <a:solidFill>
                <a:srgbClr val="FFFFFF"/>
              </a:solidFill>
              <a:latin typeface="Fredoka" pitchFamily="2" charset="-79"/>
              <a:cs typeface="Fredoka" pitchFamily="2" charset="-79"/>
            </a:endParaRPr>
          </a:p>
          <a:p>
            <a:pPr marL="342900" indent="-342900">
              <a:buFont typeface="Arial" panose="020B0604020202020204" pitchFamily="34" charset="0"/>
              <a:buChar char="•"/>
            </a:pPr>
            <a:r>
              <a:rPr lang="pt-BR" dirty="0">
                <a:solidFill>
                  <a:srgbClr val="FFFFFF"/>
                </a:solidFill>
                <a:latin typeface="Fredoka" pitchFamily="2" charset="-79"/>
                <a:cs typeface="Fredoka" pitchFamily="2" charset="-79"/>
              </a:rPr>
              <a:t>Horas de porta</a:t>
            </a:r>
          </a:p>
          <a:p>
            <a:endParaRPr lang="pt-BR" dirty="0">
              <a:solidFill>
                <a:srgbClr val="FFFFFF"/>
              </a:solidFill>
              <a:latin typeface="Fredoka" pitchFamily="2" charset="-79"/>
              <a:cs typeface="Fredoka" pitchFamily="2" charset="-79"/>
            </a:endParaRPr>
          </a:p>
          <a:p>
            <a:pPr marL="800100" lvl="1" indent="-342900">
              <a:buFont typeface="Arial" panose="020B0604020202020204" pitchFamily="34" charset="0"/>
              <a:buChar char="•"/>
            </a:pPr>
            <a:r>
              <a:rPr lang="pt-BR" dirty="0">
                <a:solidFill>
                  <a:srgbClr val="FFFFFF"/>
                </a:solidFill>
                <a:latin typeface="Fredoka" pitchFamily="2" charset="-79"/>
                <a:cs typeface="Fredoka" pitchFamily="2" charset="-79"/>
              </a:rPr>
              <a:t>Tempo em que uma porta é provisionada para uso no data center</a:t>
            </a:r>
          </a:p>
          <a:p>
            <a:pPr marL="342900" indent="-342900">
              <a:buFont typeface="Arial" panose="020B0604020202020204" pitchFamily="34" charset="0"/>
              <a:buChar char="•"/>
            </a:pPr>
            <a:endParaRPr lang="pt-BR" dirty="0">
              <a:solidFill>
                <a:srgbClr val="FFFFFF"/>
              </a:solidFill>
              <a:latin typeface="Fredoka" pitchFamily="2" charset="-79"/>
              <a:cs typeface="Fredoka" pitchFamily="2" charset="-79"/>
            </a:endParaRPr>
          </a:p>
          <a:p>
            <a:pPr marL="342900" indent="-342900">
              <a:buFont typeface="Arial" panose="020B0604020202020204" pitchFamily="34" charset="0"/>
              <a:buChar char="•"/>
            </a:pPr>
            <a:r>
              <a:rPr lang="pt-BR" dirty="0">
                <a:solidFill>
                  <a:srgbClr val="FFFFFF"/>
                </a:solidFill>
                <a:latin typeface="Fredoka" pitchFamily="2" charset="-79"/>
                <a:cs typeface="Fredoka" pitchFamily="2" charset="-79"/>
              </a:rPr>
              <a:t>Transferência de dados de saída (DTO)</a:t>
            </a:r>
          </a:p>
          <a:p>
            <a:pPr marL="800100" lvl="1" indent="-342900">
              <a:buFont typeface="Arial" panose="020B0604020202020204" pitchFamily="34" charset="0"/>
              <a:buChar char="•"/>
            </a:pPr>
            <a:endParaRPr lang="pt-BR" dirty="0">
              <a:solidFill>
                <a:srgbClr val="FFFFFF"/>
              </a:solidFill>
              <a:latin typeface="Fredoka" pitchFamily="2" charset="-79"/>
              <a:cs typeface="Fredoka" pitchFamily="2" charset="-79"/>
            </a:endParaRPr>
          </a:p>
          <a:p>
            <a:pPr marL="800100" lvl="1" indent="-342900">
              <a:buFont typeface="Arial" panose="020B0604020202020204" pitchFamily="34" charset="0"/>
              <a:buChar char="•"/>
            </a:pPr>
            <a:r>
              <a:rPr lang="pt-BR" dirty="0">
                <a:solidFill>
                  <a:srgbClr val="FFFFFF"/>
                </a:solidFill>
                <a:latin typeface="Fredoka" pitchFamily="2" charset="-79"/>
                <a:cs typeface="Fredoka" pitchFamily="2" charset="-79"/>
              </a:rPr>
              <a:t>Medido por gigabyte (GB)</a:t>
            </a:r>
          </a:p>
        </p:txBody>
      </p:sp>
      <p:sp>
        <p:nvSpPr>
          <p:cNvPr id="6" name="Retângulo Arredondado 5">
            <a:extLst>
              <a:ext uri="{FF2B5EF4-FFF2-40B4-BE49-F238E27FC236}">
                <a16:creationId xmlns:a16="http://schemas.microsoft.com/office/drawing/2014/main" id="{49E7AABA-4DCD-5D6C-E7FC-C5918FFCE9A8}"/>
              </a:ext>
            </a:extLst>
          </p:cNvPr>
          <p:cNvSpPr/>
          <p:nvPr/>
        </p:nvSpPr>
        <p:spPr>
          <a:xfrm>
            <a:off x="300785" y="1046747"/>
            <a:ext cx="5393219" cy="5450306"/>
          </a:xfrm>
          <a:prstGeom prst="roundRect">
            <a:avLst/>
          </a:prstGeom>
          <a:noFill/>
          <a:ln w="38100">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Arredondado 7">
            <a:extLst>
              <a:ext uri="{FF2B5EF4-FFF2-40B4-BE49-F238E27FC236}">
                <a16:creationId xmlns:a16="http://schemas.microsoft.com/office/drawing/2014/main" id="{DE8F4162-A8B6-FFDC-93DD-BBDCD9599198}"/>
              </a:ext>
            </a:extLst>
          </p:cNvPr>
          <p:cNvSpPr/>
          <p:nvPr/>
        </p:nvSpPr>
        <p:spPr>
          <a:xfrm>
            <a:off x="6485957" y="1046747"/>
            <a:ext cx="5393219" cy="5450306"/>
          </a:xfrm>
          <a:prstGeom prst="roundRect">
            <a:avLst/>
          </a:prstGeom>
          <a:noFill/>
          <a:ln w="38100">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5422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3357188" y="137653"/>
            <a:ext cx="5477624" cy="703020"/>
          </a:xfrm>
        </p:spPr>
        <p:txBody>
          <a:bodyPr vert="horz" lIns="91440" tIns="45720" rIns="91440" bIns="45720" rtlCol="0" anchor="b">
            <a:noAutofit/>
          </a:bodyPr>
          <a:lstStyle/>
          <a:p>
            <a:r>
              <a:rPr lang="en-US" sz="3600" dirty="0">
                <a:solidFill>
                  <a:schemeClr val="accent4"/>
                </a:solidFill>
                <a:latin typeface="Fredoka" pitchFamily="2" charset="-79"/>
                <a:ea typeface="Silom" pitchFamily="2" charset="-34"/>
                <a:cs typeface="Fredoka" pitchFamily="2" charset="-79"/>
              </a:rPr>
              <a:t>AWS DIRECT CONNECT</a:t>
            </a:r>
          </a:p>
        </p:txBody>
      </p:sp>
      <p:pic>
        <p:nvPicPr>
          <p:cNvPr id="21" name="Imagem 20">
            <a:extLst>
              <a:ext uri="{FF2B5EF4-FFF2-40B4-BE49-F238E27FC236}">
                <a16:creationId xmlns:a16="http://schemas.microsoft.com/office/drawing/2014/main" id="{644AE33A-8269-E6F3-CD85-2288C2FDDDC7}"/>
              </a:ext>
            </a:extLst>
          </p:cNvPr>
          <p:cNvPicPr>
            <a:picLocks noChangeAspect="1"/>
          </p:cNvPicPr>
          <p:nvPr/>
        </p:nvPicPr>
        <p:blipFill>
          <a:blip r:embed="rId2"/>
          <a:stretch>
            <a:fillRect/>
          </a:stretch>
        </p:blipFill>
        <p:spPr>
          <a:xfrm>
            <a:off x="505113" y="3134428"/>
            <a:ext cx="1440000" cy="1440000"/>
          </a:xfrm>
          <a:prstGeom prst="rect">
            <a:avLst/>
          </a:prstGeom>
        </p:spPr>
      </p:pic>
      <p:sp>
        <p:nvSpPr>
          <p:cNvPr id="24" name="Retângulo 23">
            <a:extLst>
              <a:ext uri="{FF2B5EF4-FFF2-40B4-BE49-F238E27FC236}">
                <a16:creationId xmlns:a16="http://schemas.microsoft.com/office/drawing/2014/main" id="{36866553-9F77-B33F-F65E-28810A837FA9}"/>
              </a:ext>
            </a:extLst>
          </p:cNvPr>
          <p:cNvSpPr/>
          <p:nvPr/>
        </p:nvSpPr>
        <p:spPr>
          <a:xfrm>
            <a:off x="4310744" y="1223631"/>
            <a:ext cx="7692432" cy="494552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Picture 2">
            <a:extLst>
              <a:ext uri="{FF2B5EF4-FFF2-40B4-BE49-F238E27FC236}">
                <a16:creationId xmlns:a16="http://schemas.microsoft.com/office/drawing/2014/main" id="{946419B8-23A2-72B5-F1F4-4DDFF9378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603" y="11393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A906FB49-A230-C479-6699-2505E4D8DC53}"/>
              </a:ext>
            </a:extLst>
          </p:cNvPr>
          <p:cNvSpPr txBox="1"/>
          <p:nvPr/>
        </p:nvSpPr>
        <p:spPr>
          <a:xfrm>
            <a:off x="4868534" y="1303312"/>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30" name="Imagem 29">
            <a:extLst>
              <a:ext uri="{FF2B5EF4-FFF2-40B4-BE49-F238E27FC236}">
                <a16:creationId xmlns:a16="http://schemas.microsoft.com/office/drawing/2014/main" id="{DD3C379E-7251-F4B8-CFCB-8B7A5ABCBD15}"/>
              </a:ext>
            </a:extLst>
          </p:cNvPr>
          <p:cNvPicPr>
            <a:picLocks noChangeAspect="1"/>
          </p:cNvPicPr>
          <p:nvPr/>
        </p:nvPicPr>
        <p:blipFill>
          <a:blip r:embed="rId4"/>
          <a:srcRect/>
          <a:stretch/>
        </p:blipFill>
        <p:spPr>
          <a:xfrm>
            <a:off x="10461449" y="3447247"/>
            <a:ext cx="1080000" cy="1080000"/>
          </a:xfrm>
          <a:prstGeom prst="rect">
            <a:avLst/>
          </a:prstGeom>
        </p:spPr>
      </p:pic>
      <p:pic>
        <p:nvPicPr>
          <p:cNvPr id="2050" name="Picture 2">
            <a:extLst>
              <a:ext uri="{FF2B5EF4-FFF2-40B4-BE49-F238E27FC236}">
                <a16:creationId xmlns:a16="http://schemas.microsoft.com/office/drawing/2014/main" id="{32A12A81-D747-C263-BA8C-DB163C5AF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275" y="3136940"/>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32">
            <a:extLst>
              <a:ext uri="{FF2B5EF4-FFF2-40B4-BE49-F238E27FC236}">
                <a16:creationId xmlns:a16="http://schemas.microsoft.com/office/drawing/2014/main" id="{C82B9B92-B85B-D23B-8EA4-14157DF2395F}"/>
              </a:ext>
            </a:extLst>
          </p:cNvPr>
          <p:cNvSpPr txBox="1"/>
          <p:nvPr/>
        </p:nvSpPr>
        <p:spPr>
          <a:xfrm>
            <a:off x="3710626" y="4694171"/>
            <a:ext cx="1257299" cy="523220"/>
          </a:xfrm>
          <a:prstGeom prst="rect">
            <a:avLst/>
          </a:prstGeom>
          <a:solidFill>
            <a:schemeClr val="bg1"/>
          </a:solidFill>
          <a:ln w="28575">
            <a:solidFill>
              <a:srgbClr val="8C4CF7"/>
            </a:solidFill>
          </a:ln>
        </p:spPr>
        <p:txBody>
          <a:bodyPr wrap="square">
            <a:spAutoFit/>
          </a:bodyPr>
          <a:lstStyle/>
          <a:p>
            <a:pPr algn="ctr"/>
            <a:r>
              <a:rPr lang="pt-BR" sz="1400" dirty="0">
                <a:solidFill>
                  <a:srgbClr val="FFFFFF"/>
                </a:solidFill>
                <a:latin typeface="Fredoka" pitchFamily="2" charset="-79"/>
                <a:cs typeface="Fredoka" pitchFamily="2" charset="-79"/>
              </a:rPr>
              <a:t>AWS Direct Connect</a:t>
            </a:r>
            <a:endParaRPr lang="pt-BR" sz="1400" dirty="0"/>
          </a:p>
        </p:txBody>
      </p:sp>
      <p:pic>
        <p:nvPicPr>
          <p:cNvPr id="2052" name="Picture 4">
            <a:extLst>
              <a:ext uri="{FF2B5EF4-FFF2-40B4-BE49-F238E27FC236}">
                <a16:creationId xmlns:a16="http://schemas.microsoft.com/office/drawing/2014/main" id="{7C87401E-5381-2A72-751B-02FF17FE9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7525" y="327982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E04E2-EE73-4E3F-DBBA-C82316FD15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4812" y="222024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F26B5B3-A4E3-8B8D-949B-5155A8B47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4812" y="327310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C3E8E7D-CDF4-5312-4935-0AC47CE4A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4812" y="429918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BB195DED-73A4-5B34-D3C2-DD34B4683E34}"/>
              </a:ext>
            </a:extLst>
          </p:cNvPr>
          <p:cNvSpPr txBox="1"/>
          <p:nvPr/>
        </p:nvSpPr>
        <p:spPr>
          <a:xfrm>
            <a:off x="596464" y="4694171"/>
            <a:ext cx="1257299" cy="307777"/>
          </a:xfrm>
          <a:prstGeom prst="rect">
            <a:avLst/>
          </a:prstGeom>
          <a:solidFill>
            <a:schemeClr val="bg1"/>
          </a:solidFill>
          <a:ln w="28575">
            <a:solidFill>
              <a:srgbClr val="4F809A"/>
            </a:solidFill>
          </a:ln>
        </p:spPr>
        <p:txBody>
          <a:bodyPr wrap="square">
            <a:spAutoFit/>
          </a:bodyPr>
          <a:lstStyle/>
          <a:p>
            <a:pPr algn="ctr"/>
            <a:r>
              <a:rPr lang="pt-BR" sz="1400" dirty="0">
                <a:solidFill>
                  <a:srgbClr val="FFFFFF"/>
                </a:solidFill>
                <a:latin typeface="Fredoka" pitchFamily="2" charset="-79"/>
                <a:cs typeface="Fredoka" pitchFamily="2" charset="-79"/>
              </a:rPr>
              <a:t>Data center</a:t>
            </a:r>
            <a:endParaRPr lang="pt-BR" sz="1400" dirty="0"/>
          </a:p>
        </p:txBody>
      </p:sp>
      <p:sp>
        <p:nvSpPr>
          <p:cNvPr id="39" name="CaixaDeTexto 38">
            <a:extLst>
              <a:ext uri="{FF2B5EF4-FFF2-40B4-BE49-F238E27FC236}">
                <a16:creationId xmlns:a16="http://schemas.microsoft.com/office/drawing/2014/main" id="{D98DA174-77AB-1A34-F891-28F906498F3A}"/>
              </a:ext>
            </a:extLst>
          </p:cNvPr>
          <p:cNvSpPr txBox="1"/>
          <p:nvPr/>
        </p:nvSpPr>
        <p:spPr>
          <a:xfrm>
            <a:off x="5681433" y="4455842"/>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Elastic Load Balancer</a:t>
            </a:r>
            <a:endParaRPr lang="pt-BR" sz="1400" dirty="0"/>
          </a:p>
        </p:txBody>
      </p:sp>
      <p:sp>
        <p:nvSpPr>
          <p:cNvPr id="40" name="CaixaDeTexto 39">
            <a:extLst>
              <a:ext uri="{FF2B5EF4-FFF2-40B4-BE49-F238E27FC236}">
                <a16:creationId xmlns:a16="http://schemas.microsoft.com/office/drawing/2014/main" id="{B7227D96-A93B-978C-EBE0-2993B4E3FFC2}"/>
              </a:ext>
            </a:extLst>
          </p:cNvPr>
          <p:cNvSpPr txBox="1"/>
          <p:nvPr/>
        </p:nvSpPr>
        <p:spPr>
          <a:xfrm>
            <a:off x="10316054" y="4612089"/>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Banco de dados</a:t>
            </a:r>
            <a:endParaRPr lang="pt-BR" sz="1400" dirty="0"/>
          </a:p>
        </p:txBody>
      </p:sp>
      <p:sp>
        <p:nvSpPr>
          <p:cNvPr id="41" name="Retângulo 40">
            <a:extLst>
              <a:ext uri="{FF2B5EF4-FFF2-40B4-BE49-F238E27FC236}">
                <a16:creationId xmlns:a16="http://schemas.microsoft.com/office/drawing/2014/main" id="{B4F91CEC-2AAE-8E3C-8847-3D4E50736BF6}"/>
              </a:ext>
            </a:extLst>
          </p:cNvPr>
          <p:cNvSpPr/>
          <p:nvPr/>
        </p:nvSpPr>
        <p:spPr>
          <a:xfrm>
            <a:off x="5557278" y="3223437"/>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5661C559-FF20-07BC-6F22-B84099587DA2}"/>
              </a:ext>
            </a:extLst>
          </p:cNvPr>
          <p:cNvSpPr/>
          <p:nvPr/>
        </p:nvSpPr>
        <p:spPr>
          <a:xfrm>
            <a:off x="10186860" y="3225795"/>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903CA1D3-EC09-0F1F-4329-C4015A928908}"/>
              </a:ext>
            </a:extLst>
          </p:cNvPr>
          <p:cNvSpPr/>
          <p:nvPr/>
        </p:nvSpPr>
        <p:spPr>
          <a:xfrm>
            <a:off x="8060278" y="1417455"/>
            <a:ext cx="1629177" cy="4474460"/>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BEA3516-10AD-4B94-35A0-78A56E0D5B4A}"/>
              </a:ext>
            </a:extLst>
          </p:cNvPr>
          <p:cNvSpPr/>
          <p:nvPr/>
        </p:nvSpPr>
        <p:spPr>
          <a:xfrm>
            <a:off x="8217452" y="2214572"/>
            <a:ext cx="1314827" cy="3328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73779AF4-84B9-2CEC-6FDD-68B4F1D429E0}"/>
              </a:ext>
            </a:extLst>
          </p:cNvPr>
          <p:cNvSpPr txBox="1"/>
          <p:nvPr/>
        </p:nvSpPr>
        <p:spPr>
          <a:xfrm>
            <a:off x="10088981" y="2966341"/>
            <a:ext cx="1815242"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47" name="CaixaDeTexto 46">
            <a:extLst>
              <a:ext uri="{FF2B5EF4-FFF2-40B4-BE49-F238E27FC236}">
                <a16:creationId xmlns:a16="http://schemas.microsoft.com/office/drawing/2014/main" id="{AC8C7B66-9F9E-0940-6332-C74BE8534EF7}"/>
              </a:ext>
            </a:extLst>
          </p:cNvPr>
          <p:cNvSpPr txBox="1"/>
          <p:nvPr/>
        </p:nvSpPr>
        <p:spPr>
          <a:xfrm>
            <a:off x="8262654" y="5239124"/>
            <a:ext cx="1224421"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Instâncias EC2</a:t>
            </a:r>
            <a:endParaRPr lang="pt-BR" sz="1200" dirty="0"/>
          </a:p>
        </p:txBody>
      </p:sp>
      <p:pic>
        <p:nvPicPr>
          <p:cNvPr id="2056" name="Picture 8">
            <a:extLst>
              <a:ext uri="{FF2B5EF4-FFF2-40B4-BE49-F238E27FC236}">
                <a16:creationId xmlns:a16="http://schemas.microsoft.com/office/drawing/2014/main" id="{8955CA2D-902F-00A1-19D4-46090983EE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4397" y="1355010"/>
            <a:ext cx="467735" cy="467735"/>
          </a:xfrm>
          <a:prstGeom prst="rect">
            <a:avLst/>
          </a:prstGeom>
          <a:noFill/>
          <a:extLst>
            <a:ext uri="{909E8E84-426E-40DD-AFC4-6F175D3DCCD1}">
              <a14:hiddenFill xmlns:a14="http://schemas.microsoft.com/office/drawing/2010/main">
                <a:solidFill>
                  <a:srgbClr val="FFFFFF"/>
                </a:solidFill>
              </a14:hiddenFill>
            </a:ext>
          </a:extLst>
        </p:spPr>
      </p:pic>
      <p:sp>
        <p:nvSpPr>
          <p:cNvPr id="48" name="CaixaDeTexto 47">
            <a:extLst>
              <a:ext uri="{FF2B5EF4-FFF2-40B4-BE49-F238E27FC236}">
                <a16:creationId xmlns:a16="http://schemas.microsoft.com/office/drawing/2014/main" id="{E3B6A8E7-AA27-6615-3310-3B31FA76F6EC}"/>
              </a:ext>
            </a:extLst>
          </p:cNvPr>
          <p:cNvSpPr txBox="1"/>
          <p:nvPr/>
        </p:nvSpPr>
        <p:spPr>
          <a:xfrm>
            <a:off x="8424247" y="1462740"/>
            <a:ext cx="1074335" cy="461665"/>
          </a:xfrm>
          <a:prstGeom prst="rect">
            <a:avLst/>
          </a:prstGeom>
          <a:noFill/>
        </p:spPr>
        <p:txBody>
          <a:bodyPr wrap="square">
            <a:spAutoFit/>
          </a:bodyPr>
          <a:lstStyle/>
          <a:p>
            <a:pPr algn="ctr"/>
            <a:r>
              <a:rPr lang="pt-BR" sz="1200" dirty="0">
                <a:solidFill>
                  <a:schemeClr val="accent2"/>
                </a:solidFill>
                <a:latin typeface="Fredoka" pitchFamily="2" charset="-79"/>
                <a:cs typeface="Fredoka" pitchFamily="2" charset="-79"/>
              </a:rPr>
              <a:t>Grupo de </a:t>
            </a:r>
            <a:br>
              <a:rPr lang="pt-BR" sz="1200" dirty="0">
                <a:solidFill>
                  <a:schemeClr val="accent2"/>
                </a:solidFill>
                <a:latin typeface="Fredoka" pitchFamily="2" charset="-79"/>
                <a:cs typeface="Fredoka" pitchFamily="2" charset="-79"/>
              </a:rPr>
            </a:br>
            <a:r>
              <a:rPr lang="pt-BR" sz="1200" dirty="0">
                <a:solidFill>
                  <a:schemeClr val="accent2"/>
                </a:solidFill>
                <a:latin typeface="Fredoka" pitchFamily="2" charset="-79"/>
                <a:cs typeface="Fredoka" pitchFamily="2" charset="-79"/>
              </a:rPr>
              <a:t>Auto Scaling</a:t>
            </a:r>
            <a:endParaRPr lang="pt-BR" sz="1200" dirty="0">
              <a:solidFill>
                <a:schemeClr val="accent2"/>
              </a:solidFill>
            </a:endParaRPr>
          </a:p>
        </p:txBody>
      </p:sp>
      <p:sp>
        <p:nvSpPr>
          <p:cNvPr id="50" name="CaixaDeTexto 49">
            <a:extLst>
              <a:ext uri="{FF2B5EF4-FFF2-40B4-BE49-F238E27FC236}">
                <a16:creationId xmlns:a16="http://schemas.microsoft.com/office/drawing/2014/main" id="{E467F12F-8E22-481F-A2D1-03770FFA4786}"/>
              </a:ext>
            </a:extLst>
          </p:cNvPr>
          <p:cNvSpPr txBox="1"/>
          <p:nvPr/>
        </p:nvSpPr>
        <p:spPr>
          <a:xfrm>
            <a:off x="8186715" y="2048441"/>
            <a:ext cx="1376297" cy="246221"/>
          </a:xfrm>
          <a:prstGeom prst="rect">
            <a:avLst/>
          </a:prstGeom>
          <a:solidFill>
            <a:schemeClr val="bg1"/>
          </a:solidFill>
        </p:spPr>
        <p:txBody>
          <a:bodyPr wrap="square">
            <a:spAutoFit/>
          </a:bodyPr>
          <a:lstStyle/>
          <a:p>
            <a:pPr algn="ctr"/>
            <a:r>
              <a:rPr lang="pt-BR" sz="1000" dirty="0">
                <a:solidFill>
                  <a:srgbClr val="FFFFFF"/>
                </a:solidFill>
                <a:latin typeface="Fredoka" pitchFamily="2" charset="-79"/>
                <a:cs typeface="Fredoka" pitchFamily="2" charset="-79"/>
              </a:rPr>
              <a:t>Grupo de segurança</a:t>
            </a:r>
            <a:endParaRPr lang="pt-BR" sz="1000" dirty="0"/>
          </a:p>
        </p:txBody>
      </p:sp>
      <p:sp>
        <p:nvSpPr>
          <p:cNvPr id="51" name="Retângulo 50">
            <a:extLst>
              <a:ext uri="{FF2B5EF4-FFF2-40B4-BE49-F238E27FC236}">
                <a16:creationId xmlns:a16="http://schemas.microsoft.com/office/drawing/2014/main" id="{0DF53A62-E652-02A6-5C69-219CAB9A159E}"/>
              </a:ext>
            </a:extLst>
          </p:cNvPr>
          <p:cNvSpPr/>
          <p:nvPr/>
        </p:nvSpPr>
        <p:spPr>
          <a:xfrm>
            <a:off x="8217449" y="2026381"/>
            <a:ext cx="1314827"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1BC4F9D5-A4E5-C4DD-0861-EE60713B942C}"/>
              </a:ext>
            </a:extLst>
          </p:cNvPr>
          <p:cNvSpPr txBox="1"/>
          <p:nvPr/>
        </p:nvSpPr>
        <p:spPr>
          <a:xfrm>
            <a:off x="5483668" y="2984540"/>
            <a:ext cx="1738535"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53" name="Retângulo 52">
            <a:extLst>
              <a:ext uri="{FF2B5EF4-FFF2-40B4-BE49-F238E27FC236}">
                <a16:creationId xmlns:a16="http://schemas.microsoft.com/office/drawing/2014/main" id="{DFBF49FE-B611-5B13-ADBE-6C975DFC942A}"/>
              </a:ext>
            </a:extLst>
          </p:cNvPr>
          <p:cNvSpPr/>
          <p:nvPr/>
        </p:nvSpPr>
        <p:spPr>
          <a:xfrm>
            <a:off x="5556680" y="2996083"/>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26A5561-A8F6-3F63-067E-57D632070945}"/>
              </a:ext>
            </a:extLst>
          </p:cNvPr>
          <p:cNvSpPr/>
          <p:nvPr/>
        </p:nvSpPr>
        <p:spPr>
          <a:xfrm>
            <a:off x="10186860" y="2984540"/>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1F7E87E7-9D23-BB1F-032E-2B5511198B43}"/>
              </a:ext>
            </a:extLst>
          </p:cNvPr>
          <p:cNvSpPr/>
          <p:nvPr/>
        </p:nvSpPr>
        <p:spPr>
          <a:xfrm>
            <a:off x="1886653" y="3575496"/>
            <a:ext cx="1882780" cy="451318"/>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a:extLst>
              <a:ext uri="{FF2B5EF4-FFF2-40B4-BE49-F238E27FC236}">
                <a16:creationId xmlns:a16="http://schemas.microsoft.com/office/drawing/2014/main" id="{6D32DBA9-A69B-4D07-11D7-556CA42D1496}"/>
              </a:ext>
            </a:extLst>
          </p:cNvPr>
          <p:cNvSpPr/>
          <p:nvPr/>
        </p:nvSpPr>
        <p:spPr>
          <a:xfrm>
            <a:off x="1959621" y="3643919"/>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a:extLst>
              <a:ext uri="{FF2B5EF4-FFF2-40B4-BE49-F238E27FC236}">
                <a16:creationId xmlns:a16="http://schemas.microsoft.com/office/drawing/2014/main" id="{272632E6-03FE-C08C-1108-31CB605367CC}"/>
              </a:ext>
            </a:extLst>
          </p:cNvPr>
          <p:cNvSpPr/>
          <p:nvPr/>
        </p:nvSpPr>
        <p:spPr>
          <a:xfrm>
            <a:off x="2193431" y="3793083"/>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a:extLst>
              <a:ext uri="{FF2B5EF4-FFF2-40B4-BE49-F238E27FC236}">
                <a16:creationId xmlns:a16="http://schemas.microsoft.com/office/drawing/2014/main" id="{95F35000-F10A-F5C5-D611-99AA0A68BE92}"/>
              </a:ext>
            </a:extLst>
          </p:cNvPr>
          <p:cNvSpPr/>
          <p:nvPr/>
        </p:nvSpPr>
        <p:spPr>
          <a:xfrm>
            <a:off x="2412015" y="3585155"/>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A8F66E9E-6211-FECE-47F6-2E3E3544DB66}"/>
              </a:ext>
            </a:extLst>
          </p:cNvPr>
          <p:cNvSpPr/>
          <p:nvPr/>
        </p:nvSpPr>
        <p:spPr>
          <a:xfrm>
            <a:off x="2667865" y="3770078"/>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a:extLst>
              <a:ext uri="{FF2B5EF4-FFF2-40B4-BE49-F238E27FC236}">
                <a16:creationId xmlns:a16="http://schemas.microsoft.com/office/drawing/2014/main" id="{E972AAFA-9D58-A1DC-B363-36A2EEA3E11D}"/>
              </a:ext>
            </a:extLst>
          </p:cNvPr>
          <p:cNvSpPr/>
          <p:nvPr/>
        </p:nvSpPr>
        <p:spPr>
          <a:xfrm>
            <a:off x="2962405" y="3643918"/>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a:extLst>
              <a:ext uri="{FF2B5EF4-FFF2-40B4-BE49-F238E27FC236}">
                <a16:creationId xmlns:a16="http://schemas.microsoft.com/office/drawing/2014/main" id="{0F5CA7F3-DEBF-0D1D-027A-A37028C91E8F}"/>
              </a:ext>
            </a:extLst>
          </p:cNvPr>
          <p:cNvSpPr/>
          <p:nvPr/>
        </p:nvSpPr>
        <p:spPr>
          <a:xfrm>
            <a:off x="3212567" y="3790231"/>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F3BA45C2-CC21-D746-7660-3C69DE301BA2}"/>
              </a:ext>
            </a:extLst>
          </p:cNvPr>
          <p:cNvSpPr/>
          <p:nvPr/>
        </p:nvSpPr>
        <p:spPr>
          <a:xfrm>
            <a:off x="3484019" y="3638427"/>
            <a:ext cx="197353" cy="210509"/>
          </a:xfrm>
          <a:prstGeom prst="ellipse">
            <a:avLst/>
          </a:prstGeom>
          <a:gradFill flip="none" rotWithShape="1">
            <a:gsLst>
              <a:gs pos="0">
                <a:srgbClr val="8252AC">
                  <a:shade val="30000"/>
                  <a:satMod val="115000"/>
                </a:srgbClr>
              </a:gs>
              <a:gs pos="50000">
                <a:srgbClr val="8252AC">
                  <a:shade val="67500"/>
                  <a:satMod val="115000"/>
                </a:srgbClr>
              </a:gs>
              <a:gs pos="100000">
                <a:srgbClr val="8252AC">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68" name="Conector de Seta Reta 7167">
            <a:extLst>
              <a:ext uri="{FF2B5EF4-FFF2-40B4-BE49-F238E27FC236}">
                <a16:creationId xmlns:a16="http://schemas.microsoft.com/office/drawing/2014/main" id="{A95C8283-2389-EA10-3546-8E4D9B41A12B}"/>
              </a:ext>
            </a:extLst>
          </p:cNvPr>
          <p:cNvCxnSpPr>
            <a:cxnSpLocks/>
          </p:cNvCxnSpPr>
          <p:nvPr/>
        </p:nvCxnSpPr>
        <p:spPr>
          <a:xfrm>
            <a:off x="4961113" y="3848936"/>
            <a:ext cx="532097"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0" name="Conector de Seta Reta 7169">
            <a:extLst>
              <a:ext uri="{FF2B5EF4-FFF2-40B4-BE49-F238E27FC236}">
                <a16:creationId xmlns:a16="http://schemas.microsoft.com/office/drawing/2014/main" id="{24AEA050-7C87-C4BC-295A-68F070999582}"/>
              </a:ext>
            </a:extLst>
          </p:cNvPr>
          <p:cNvCxnSpPr>
            <a:cxnSpLocks/>
          </p:cNvCxnSpPr>
          <p:nvPr/>
        </p:nvCxnSpPr>
        <p:spPr>
          <a:xfrm>
            <a:off x="7315292" y="3848936"/>
            <a:ext cx="679105"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2" name="Conector de Seta Reta 7171">
            <a:extLst>
              <a:ext uri="{FF2B5EF4-FFF2-40B4-BE49-F238E27FC236}">
                <a16:creationId xmlns:a16="http://schemas.microsoft.com/office/drawing/2014/main" id="{83CF6EEE-4054-0CDE-1E70-5D0A5B43BB5C}"/>
              </a:ext>
            </a:extLst>
          </p:cNvPr>
          <p:cNvCxnSpPr>
            <a:cxnSpLocks/>
          </p:cNvCxnSpPr>
          <p:nvPr/>
        </p:nvCxnSpPr>
        <p:spPr>
          <a:xfrm>
            <a:off x="9733929" y="3790231"/>
            <a:ext cx="430986"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76" name="CaixaDeTexto 7175">
            <a:extLst>
              <a:ext uri="{FF2B5EF4-FFF2-40B4-BE49-F238E27FC236}">
                <a16:creationId xmlns:a16="http://schemas.microsoft.com/office/drawing/2014/main" id="{CAEE9CB0-BB7C-A8EF-E504-6BA093CE4492}"/>
              </a:ext>
            </a:extLst>
          </p:cNvPr>
          <p:cNvSpPr txBox="1"/>
          <p:nvPr/>
        </p:nvSpPr>
        <p:spPr>
          <a:xfrm>
            <a:off x="2103019" y="2392923"/>
            <a:ext cx="1524398" cy="704104"/>
          </a:xfrm>
          <a:prstGeom prst="rect">
            <a:avLst/>
          </a:prstGeom>
          <a:solidFill>
            <a:schemeClr val="bg1"/>
          </a:solidFill>
          <a:ln w="28575">
            <a:solidFill>
              <a:srgbClr val="8C4CF7"/>
            </a:solidFill>
          </a:ln>
        </p:spPr>
        <p:txBody>
          <a:bodyPr wrap="square">
            <a:spAutoFit/>
          </a:bodyPr>
          <a:lstStyle/>
          <a:p>
            <a:pPr algn="ctr">
              <a:lnSpc>
                <a:spcPct val="150000"/>
              </a:lnSpc>
            </a:pPr>
            <a:r>
              <a:rPr lang="pt-BR" sz="1400" dirty="0">
                <a:solidFill>
                  <a:srgbClr val="FFFFFF"/>
                </a:solidFill>
                <a:latin typeface="Fredoka" pitchFamily="2" charset="-79"/>
                <a:cs typeface="Fredoka" pitchFamily="2" charset="-79"/>
              </a:rPr>
              <a:t> Direct Connect</a:t>
            </a:r>
            <a:br>
              <a:rPr lang="pt-BR" sz="1400" dirty="0">
                <a:solidFill>
                  <a:srgbClr val="FFFFFF"/>
                </a:solidFill>
                <a:latin typeface="Fredoka" pitchFamily="2" charset="-79"/>
                <a:cs typeface="Fredoka" pitchFamily="2" charset="-79"/>
              </a:rPr>
            </a:br>
            <a:r>
              <a:rPr lang="pt-BR" sz="1400" dirty="0">
                <a:solidFill>
                  <a:srgbClr val="FFFFFF"/>
                </a:solidFill>
                <a:latin typeface="Fredoka" pitchFamily="2" charset="-79"/>
                <a:cs typeface="Fredoka" pitchFamily="2" charset="-79"/>
              </a:rPr>
              <a:t>Tráfego</a:t>
            </a:r>
            <a:endParaRPr lang="pt-BR" sz="1400" dirty="0"/>
          </a:p>
        </p:txBody>
      </p:sp>
      <p:cxnSp>
        <p:nvCxnSpPr>
          <p:cNvPr id="7179" name="Conector Reto 7178">
            <a:extLst>
              <a:ext uri="{FF2B5EF4-FFF2-40B4-BE49-F238E27FC236}">
                <a16:creationId xmlns:a16="http://schemas.microsoft.com/office/drawing/2014/main" id="{D5CFB8F8-9DA8-D7CD-E3DE-1527643ED993}"/>
              </a:ext>
            </a:extLst>
          </p:cNvPr>
          <p:cNvCxnSpPr>
            <a:cxnSpLocks/>
          </p:cNvCxnSpPr>
          <p:nvPr/>
        </p:nvCxnSpPr>
        <p:spPr>
          <a:xfrm>
            <a:off x="7561691" y="2758135"/>
            <a:ext cx="0" cy="213283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81" name="Conector de Seta Reta 7180">
            <a:extLst>
              <a:ext uri="{FF2B5EF4-FFF2-40B4-BE49-F238E27FC236}">
                <a16:creationId xmlns:a16="http://schemas.microsoft.com/office/drawing/2014/main" id="{0771C829-CA04-6E70-E4D9-4B0598CD10C0}"/>
              </a:ext>
            </a:extLst>
          </p:cNvPr>
          <p:cNvCxnSpPr>
            <a:cxnSpLocks/>
          </p:cNvCxnSpPr>
          <p:nvPr/>
        </p:nvCxnSpPr>
        <p:spPr>
          <a:xfrm>
            <a:off x="7545346" y="2758135"/>
            <a:ext cx="430986"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83" name="Conector de Seta Reta 7182">
            <a:extLst>
              <a:ext uri="{FF2B5EF4-FFF2-40B4-BE49-F238E27FC236}">
                <a16:creationId xmlns:a16="http://schemas.microsoft.com/office/drawing/2014/main" id="{C60681BD-420B-52E0-EB06-C8B60A7F9CAC}"/>
              </a:ext>
            </a:extLst>
          </p:cNvPr>
          <p:cNvCxnSpPr>
            <a:cxnSpLocks/>
          </p:cNvCxnSpPr>
          <p:nvPr/>
        </p:nvCxnSpPr>
        <p:spPr>
          <a:xfrm>
            <a:off x="7545346" y="4890969"/>
            <a:ext cx="430986" cy="0"/>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706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FADA8-1AE8-EC4D-D2EF-733FB27975FA}"/>
              </a:ext>
            </a:extLst>
          </p:cNvPr>
          <p:cNvSpPr>
            <a:spLocks noGrp="1"/>
          </p:cNvSpPr>
          <p:nvPr>
            <p:ph type="title"/>
          </p:nvPr>
        </p:nvSpPr>
        <p:spPr>
          <a:xfrm>
            <a:off x="838200" y="220275"/>
            <a:ext cx="10515600" cy="662782"/>
          </a:xfrm>
        </p:spPr>
        <p:txBody>
          <a:bodyPr>
            <a:normAutofit/>
          </a:bodyPr>
          <a:lstStyle/>
          <a:p>
            <a:r>
              <a:rPr lang="pt-BR" sz="3600" dirty="0">
                <a:solidFill>
                  <a:schemeClr val="accent4"/>
                </a:solidFill>
                <a:latin typeface="Fredoka" pitchFamily="2" charset="-79"/>
                <a:cs typeface="Fredoka" pitchFamily="2" charset="-79"/>
              </a:rPr>
              <a:t>IPv6</a:t>
            </a:r>
          </a:p>
        </p:txBody>
      </p:sp>
      <p:sp>
        <p:nvSpPr>
          <p:cNvPr id="3" name="Espaço Reservado para Conteúdo 2">
            <a:extLst>
              <a:ext uri="{FF2B5EF4-FFF2-40B4-BE49-F238E27FC236}">
                <a16:creationId xmlns:a16="http://schemas.microsoft.com/office/drawing/2014/main" id="{EB6AF621-1DF4-0739-14D7-CAC8A28B6894}"/>
              </a:ext>
            </a:extLst>
          </p:cNvPr>
          <p:cNvSpPr>
            <a:spLocks noGrp="1"/>
          </p:cNvSpPr>
          <p:nvPr>
            <p:ph idx="1"/>
          </p:nvPr>
        </p:nvSpPr>
        <p:spPr>
          <a:xfrm>
            <a:off x="838200" y="982639"/>
            <a:ext cx="10515600" cy="5477666"/>
          </a:xfrm>
        </p:spPr>
        <p:txBody>
          <a:bodyPr>
            <a:noAutofit/>
          </a:bodyPr>
          <a:lstStyle/>
          <a:p>
            <a:pPr marL="0" indent="0" algn="l" fontAlgn="base">
              <a:buNone/>
            </a:pPr>
            <a:r>
              <a:rPr lang="pt-BR" dirty="0">
                <a:solidFill>
                  <a:srgbClr val="FFFFFF"/>
                </a:solidFill>
                <a:latin typeface="Fredoka" pitchFamily="2" charset="-79"/>
                <a:cs typeface="Fredoka" pitchFamily="2" charset="-79"/>
              </a:rPr>
              <a:t>O IPv6 foi desenvolvido em 1998 para substituir o IPv4. O IPv6 usa endereços de 128 bits. Os endereços IPv6 são oito grupos de quatro dígitos hexadecimais para um total de </a:t>
            </a:r>
            <a:r>
              <a:rPr lang="pt-BR" dirty="0">
                <a:solidFill>
                  <a:schemeClr val="accent2"/>
                </a:solidFill>
                <a:latin typeface="Fredoka" pitchFamily="2" charset="-79"/>
                <a:cs typeface="Fredoka" pitchFamily="2" charset="-79"/>
              </a:rPr>
              <a:t>128 bits</a:t>
            </a:r>
            <a:r>
              <a:rPr lang="pt-BR" dirty="0">
                <a:solidFill>
                  <a:srgbClr val="FFFFFF"/>
                </a:solidFill>
                <a:latin typeface="Fredoka" pitchFamily="2" charset="-79"/>
                <a:cs typeface="Fredoka" pitchFamily="2" charset="-79"/>
              </a:rPr>
              <a:t>. Os grupos são escritos com dois pontos como separador. </a:t>
            </a:r>
          </a:p>
          <a:p>
            <a:pPr marL="0" indent="0" algn="l" fontAlgn="base">
              <a:buNone/>
            </a:pPr>
            <a:endParaRPr lang="pt-BR" dirty="0">
              <a:solidFill>
                <a:srgbClr val="FFFFFF"/>
              </a:solidFill>
              <a:latin typeface="Fredoka" pitchFamily="2" charset="-79"/>
              <a:cs typeface="Fredoka" pitchFamily="2" charset="-79"/>
            </a:endParaRPr>
          </a:p>
          <a:p>
            <a:pPr marL="0" indent="0" algn="l" fontAlgn="base">
              <a:buNone/>
            </a:pPr>
            <a:r>
              <a:rPr lang="pt-BR" dirty="0">
                <a:solidFill>
                  <a:srgbClr val="FFFFFF"/>
                </a:solidFill>
                <a:latin typeface="Fredoka" pitchFamily="2" charset="-79"/>
                <a:cs typeface="Fredoka" pitchFamily="2" charset="-79"/>
              </a:rPr>
              <a:t>Geralmente, um endereço IPv6 completo é expresso de forma abreviada, por exemplo, </a:t>
            </a:r>
            <a:r>
              <a:rPr lang="pt-BR" dirty="0">
                <a:solidFill>
                  <a:schemeClr val="accent2"/>
                </a:solidFill>
                <a:latin typeface="Fredoka" pitchFamily="2" charset="-79"/>
                <a:cs typeface="Fredoka" pitchFamily="2" charset="-79"/>
              </a:rPr>
              <a:t>50b2:6400:0000:0000:0000:6c3a:b17d:0:10a9 </a:t>
            </a:r>
            <a:r>
              <a:rPr lang="pt-BR" dirty="0">
                <a:solidFill>
                  <a:srgbClr val="FFFFFF"/>
                </a:solidFill>
                <a:latin typeface="Fredoka" pitchFamily="2" charset="-79"/>
                <a:cs typeface="Fredoka" pitchFamily="2" charset="-79"/>
              </a:rPr>
              <a:t>pode ser escrito como </a:t>
            </a:r>
            <a:r>
              <a:rPr lang="pt-BR" dirty="0">
                <a:solidFill>
                  <a:schemeClr val="accent2"/>
                </a:solidFill>
                <a:latin typeface="Fredoka" pitchFamily="2" charset="-79"/>
                <a:cs typeface="Fredoka" pitchFamily="2" charset="-79"/>
              </a:rPr>
              <a:t>50b2:6400::6c3a:b17d:0:10a9</a:t>
            </a:r>
            <a:r>
              <a:rPr lang="pt-BR" dirty="0">
                <a:solidFill>
                  <a:srgbClr val="FFFFFF"/>
                </a:solidFill>
                <a:latin typeface="Fredoka" pitchFamily="2" charset="-79"/>
                <a:cs typeface="Fredoka" pitchFamily="2" charset="-79"/>
              </a:rPr>
              <a:t>.</a:t>
            </a:r>
          </a:p>
          <a:p>
            <a:pPr marL="0" indent="0" algn="l" fontAlgn="base">
              <a:buNone/>
            </a:pPr>
            <a:r>
              <a:rPr lang="pt-BR" dirty="0">
                <a:solidFill>
                  <a:srgbClr val="FFFFFF"/>
                </a:solidFill>
                <a:latin typeface="Fredoka" pitchFamily="2" charset="-79"/>
                <a:cs typeface="Fredoka" pitchFamily="2" charset="-79"/>
              </a:rPr>
              <a:t>Os endereços permitem 340 trilhões de endereços, o que significa que os dispositivos podem ter um endereço único. </a:t>
            </a:r>
          </a:p>
          <a:p>
            <a:pPr marL="0" indent="0" algn="l" fontAlgn="base">
              <a:buNone/>
            </a:pPr>
            <a:r>
              <a:rPr lang="pt-BR" dirty="0">
                <a:solidFill>
                  <a:srgbClr val="FFFFFF"/>
                </a:solidFill>
                <a:latin typeface="Fredoka" pitchFamily="2" charset="-79"/>
                <a:cs typeface="Fredoka" pitchFamily="2" charset="-79"/>
              </a:rPr>
              <a:t>O IPv6 dá suporte à configuração automática.</a:t>
            </a:r>
          </a:p>
        </p:txBody>
      </p:sp>
    </p:spTree>
    <p:extLst>
      <p:ext uri="{BB962C8B-B14F-4D97-AF65-F5344CB8AC3E}">
        <p14:creationId xmlns:p14="http://schemas.microsoft.com/office/powerpoint/2010/main" val="211153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36866553-9F77-B33F-F65E-28810A837FA9}"/>
              </a:ext>
            </a:extLst>
          </p:cNvPr>
          <p:cNvSpPr/>
          <p:nvPr/>
        </p:nvSpPr>
        <p:spPr>
          <a:xfrm>
            <a:off x="4310744" y="1223631"/>
            <a:ext cx="7692432" cy="494552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7" name="Picture 2">
            <a:extLst>
              <a:ext uri="{FF2B5EF4-FFF2-40B4-BE49-F238E27FC236}">
                <a16:creationId xmlns:a16="http://schemas.microsoft.com/office/drawing/2014/main" id="{946419B8-23A2-72B5-F1F4-4DDFF937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03" y="11393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A906FB49-A230-C479-6699-2505E4D8DC53}"/>
              </a:ext>
            </a:extLst>
          </p:cNvPr>
          <p:cNvSpPr txBox="1"/>
          <p:nvPr/>
        </p:nvSpPr>
        <p:spPr>
          <a:xfrm>
            <a:off x="4868534" y="1303312"/>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30" name="Imagem 29">
            <a:extLst>
              <a:ext uri="{FF2B5EF4-FFF2-40B4-BE49-F238E27FC236}">
                <a16:creationId xmlns:a16="http://schemas.microsoft.com/office/drawing/2014/main" id="{DD3C379E-7251-F4B8-CFCB-8B7A5ABCBD15}"/>
              </a:ext>
            </a:extLst>
          </p:cNvPr>
          <p:cNvPicPr>
            <a:picLocks noChangeAspect="1"/>
          </p:cNvPicPr>
          <p:nvPr/>
        </p:nvPicPr>
        <p:blipFill>
          <a:blip r:embed="rId3"/>
          <a:stretch>
            <a:fillRect/>
          </a:stretch>
        </p:blipFill>
        <p:spPr>
          <a:xfrm>
            <a:off x="10461449" y="3447247"/>
            <a:ext cx="1080000" cy="1080000"/>
          </a:xfrm>
          <a:prstGeom prst="rect">
            <a:avLst/>
          </a:prstGeom>
        </p:spPr>
      </p:pic>
      <p:pic>
        <p:nvPicPr>
          <p:cNvPr id="2052" name="Picture 4">
            <a:extLst>
              <a:ext uri="{FF2B5EF4-FFF2-40B4-BE49-F238E27FC236}">
                <a16:creationId xmlns:a16="http://schemas.microsoft.com/office/drawing/2014/main" id="{7C87401E-5381-2A72-751B-02FF17FE9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525" y="327982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E04E2-EE73-4E3F-DBBA-C82316FD1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222024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F26B5B3-A4E3-8B8D-949B-5155A8B47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327310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C3E8E7D-CDF4-5312-4935-0AC47CE4A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429918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D98DA174-77AB-1A34-F891-28F906498F3A}"/>
              </a:ext>
            </a:extLst>
          </p:cNvPr>
          <p:cNvSpPr txBox="1"/>
          <p:nvPr/>
        </p:nvSpPr>
        <p:spPr>
          <a:xfrm>
            <a:off x="5681433" y="4455842"/>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Elastic Load Balancer</a:t>
            </a:r>
            <a:endParaRPr lang="pt-BR" sz="1400" dirty="0"/>
          </a:p>
        </p:txBody>
      </p:sp>
      <p:sp>
        <p:nvSpPr>
          <p:cNvPr id="40" name="CaixaDeTexto 39">
            <a:extLst>
              <a:ext uri="{FF2B5EF4-FFF2-40B4-BE49-F238E27FC236}">
                <a16:creationId xmlns:a16="http://schemas.microsoft.com/office/drawing/2014/main" id="{B7227D96-A93B-978C-EBE0-2993B4E3FFC2}"/>
              </a:ext>
            </a:extLst>
          </p:cNvPr>
          <p:cNvSpPr txBox="1"/>
          <p:nvPr/>
        </p:nvSpPr>
        <p:spPr>
          <a:xfrm>
            <a:off x="10316054" y="4612089"/>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Banco de dados</a:t>
            </a:r>
            <a:endParaRPr lang="pt-BR" sz="1400" dirty="0"/>
          </a:p>
        </p:txBody>
      </p:sp>
      <p:sp>
        <p:nvSpPr>
          <p:cNvPr id="41" name="Retângulo 40">
            <a:extLst>
              <a:ext uri="{FF2B5EF4-FFF2-40B4-BE49-F238E27FC236}">
                <a16:creationId xmlns:a16="http://schemas.microsoft.com/office/drawing/2014/main" id="{B4F91CEC-2AAE-8E3C-8847-3D4E50736BF6}"/>
              </a:ext>
            </a:extLst>
          </p:cNvPr>
          <p:cNvSpPr/>
          <p:nvPr/>
        </p:nvSpPr>
        <p:spPr>
          <a:xfrm>
            <a:off x="5557278" y="3223437"/>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tângulo 41">
            <a:extLst>
              <a:ext uri="{FF2B5EF4-FFF2-40B4-BE49-F238E27FC236}">
                <a16:creationId xmlns:a16="http://schemas.microsoft.com/office/drawing/2014/main" id="{5661C559-FF20-07BC-6F22-B84099587DA2}"/>
              </a:ext>
            </a:extLst>
          </p:cNvPr>
          <p:cNvSpPr/>
          <p:nvPr/>
        </p:nvSpPr>
        <p:spPr>
          <a:xfrm>
            <a:off x="10186860" y="3225795"/>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903CA1D3-EC09-0F1F-4329-C4015A928908}"/>
              </a:ext>
            </a:extLst>
          </p:cNvPr>
          <p:cNvSpPr/>
          <p:nvPr/>
        </p:nvSpPr>
        <p:spPr>
          <a:xfrm>
            <a:off x="8060278" y="1417455"/>
            <a:ext cx="1629177" cy="4474460"/>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a:extLst>
              <a:ext uri="{FF2B5EF4-FFF2-40B4-BE49-F238E27FC236}">
                <a16:creationId xmlns:a16="http://schemas.microsoft.com/office/drawing/2014/main" id="{0BEA3516-10AD-4B94-35A0-78A56E0D5B4A}"/>
              </a:ext>
            </a:extLst>
          </p:cNvPr>
          <p:cNvSpPr/>
          <p:nvPr/>
        </p:nvSpPr>
        <p:spPr>
          <a:xfrm>
            <a:off x="8217452" y="2214572"/>
            <a:ext cx="1314827" cy="3328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CaixaDeTexto 45">
            <a:extLst>
              <a:ext uri="{FF2B5EF4-FFF2-40B4-BE49-F238E27FC236}">
                <a16:creationId xmlns:a16="http://schemas.microsoft.com/office/drawing/2014/main" id="{73779AF4-84B9-2CEC-6FDD-68B4F1D429E0}"/>
              </a:ext>
            </a:extLst>
          </p:cNvPr>
          <p:cNvSpPr txBox="1"/>
          <p:nvPr/>
        </p:nvSpPr>
        <p:spPr>
          <a:xfrm>
            <a:off x="10088981" y="2966341"/>
            <a:ext cx="1815242"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47" name="CaixaDeTexto 46">
            <a:extLst>
              <a:ext uri="{FF2B5EF4-FFF2-40B4-BE49-F238E27FC236}">
                <a16:creationId xmlns:a16="http://schemas.microsoft.com/office/drawing/2014/main" id="{AC8C7B66-9F9E-0940-6332-C74BE8534EF7}"/>
              </a:ext>
            </a:extLst>
          </p:cNvPr>
          <p:cNvSpPr txBox="1"/>
          <p:nvPr/>
        </p:nvSpPr>
        <p:spPr>
          <a:xfrm>
            <a:off x="8262654" y="5239124"/>
            <a:ext cx="1224421"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Instâncias EC2</a:t>
            </a:r>
            <a:endParaRPr lang="pt-BR" sz="1200" dirty="0"/>
          </a:p>
        </p:txBody>
      </p:sp>
      <p:pic>
        <p:nvPicPr>
          <p:cNvPr id="2056" name="Picture 8">
            <a:extLst>
              <a:ext uri="{FF2B5EF4-FFF2-40B4-BE49-F238E27FC236}">
                <a16:creationId xmlns:a16="http://schemas.microsoft.com/office/drawing/2014/main" id="{8955CA2D-902F-00A1-19D4-46090983E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397" y="1355010"/>
            <a:ext cx="467735" cy="467735"/>
          </a:xfrm>
          <a:prstGeom prst="rect">
            <a:avLst/>
          </a:prstGeom>
          <a:noFill/>
          <a:extLst>
            <a:ext uri="{909E8E84-426E-40DD-AFC4-6F175D3DCCD1}">
              <a14:hiddenFill xmlns:a14="http://schemas.microsoft.com/office/drawing/2010/main">
                <a:solidFill>
                  <a:srgbClr val="FFFFFF"/>
                </a:solidFill>
              </a14:hiddenFill>
            </a:ext>
          </a:extLst>
        </p:spPr>
      </p:pic>
      <p:sp>
        <p:nvSpPr>
          <p:cNvPr id="48" name="CaixaDeTexto 47">
            <a:extLst>
              <a:ext uri="{FF2B5EF4-FFF2-40B4-BE49-F238E27FC236}">
                <a16:creationId xmlns:a16="http://schemas.microsoft.com/office/drawing/2014/main" id="{E3B6A8E7-AA27-6615-3310-3B31FA76F6EC}"/>
              </a:ext>
            </a:extLst>
          </p:cNvPr>
          <p:cNvSpPr txBox="1"/>
          <p:nvPr/>
        </p:nvSpPr>
        <p:spPr>
          <a:xfrm>
            <a:off x="8424247" y="1462740"/>
            <a:ext cx="1074335" cy="461665"/>
          </a:xfrm>
          <a:prstGeom prst="rect">
            <a:avLst/>
          </a:prstGeom>
          <a:noFill/>
        </p:spPr>
        <p:txBody>
          <a:bodyPr wrap="square">
            <a:spAutoFit/>
          </a:bodyPr>
          <a:lstStyle/>
          <a:p>
            <a:pPr algn="ctr"/>
            <a:r>
              <a:rPr lang="pt-BR" sz="1200" dirty="0">
                <a:solidFill>
                  <a:schemeClr val="accent2"/>
                </a:solidFill>
                <a:latin typeface="Fredoka" pitchFamily="2" charset="-79"/>
                <a:cs typeface="Fredoka" pitchFamily="2" charset="-79"/>
              </a:rPr>
              <a:t>Grupo de </a:t>
            </a:r>
            <a:br>
              <a:rPr lang="pt-BR" sz="1200" dirty="0">
                <a:solidFill>
                  <a:schemeClr val="accent2"/>
                </a:solidFill>
                <a:latin typeface="Fredoka" pitchFamily="2" charset="-79"/>
                <a:cs typeface="Fredoka" pitchFamily="2" charset="-79"/>
              </a:rPr>
            </a:br>
            <a:r>
              <a:rPr lang="pt-BR" sz="1200" dirty="0">
                <a:solidFill>
                  <a:schemeClr val="accent2"/>
                </a:solidFill>
                <a:latin typeface="Fredoka" pitchFamily="2" charset="-79"/>
                <a:cs typeface="Fredoka" pitchFamily="2" charset="-79"/>
              </a:rPr>
              <a:t>Auto Scaling</a:t>
            </a:r>
            <a:endParaRPr lang="pt-BR" sz="1200" dirty="0">
              <a:solidFill>
                <a:schemeClr val="accent2"/>
              </a:solidFill>
            </a:endParaRPr>
          </a:p>
        </p:txBody>
      </p:sp>
      <p:sp>
        <p:nvSpPr>
          <p:cNvPr id="50" name="CaixaDeTexto 49">
            <a:extLst>
              <a:ext uri="{FF2B5EF4-FFF2-40B4-BE49-F238E27FC236}">
                <a16:creationId xmlns:a16="http://schemas.microsoft.com/office/drawing/2014/main" id="{E467F12F-8E22-481F-A2D1-03770FFA4786}"/>
              </a:ext>
            </a:extLst>
          </p:cNvPr>
          <p:cNvSpPr txBox="1"/>
          <p:nvPr/>
        </p:nvSpPr>
        <p:spPr>
          <a:xfrm>
            <a:off x="8186715" y="2048441"/>
            <a:ext cx="1376297" cy="246221"/>
          </a:xfrm>
          <a:prstGeom prst="rect">
            <a:avLst/>
          </a:prstGeom>
          <a:solidFill>
            <a:schemeClr val="bg1"/>
          </a:solidFill>
        </p:spPr>
        <p:txBody>
          <a:bodyPr wrap="square">
            <a:spAutoFit/>
          </a:bodyPr>
          <a:lstStyle/>
          <a:p>
            <a:pPr algn="ctr"/>
            <a:r>
              <a:rPr lang="pt-BR" sz="1000" dirty="0">
                <a:solidFill>
                  <a:srgbClr val="FFFFFF"/>
                </a:solidFill>
                <a:latin typeface="Fredoka" pitchFamily="2" charset="-79"/>
                <a:cs typeface="Fredoka" pitchFamily="2" charset="-79"/>
              </a:rPr>
              <a:t>Grupo de segurança</a:t>
            </a:r>
            <a:endParaRPr lang="pt-BR" sz="1000" dirty="0"/>
          </a:p>
        </p:txBody>
      </p:sp>
      <p:sp>
        <p:nvSpPr>
          <p:cNvPr id="51" name="Retângulo 50">
            <a:extLst>
              <a:ext uri="{FF2B5EF4-FFF2-40B4-BE49-F238E27FC236}">
                <a16:creationId xmlns:a16="http://schemas.microsoft.com/office/drawing/2014/main" id="{0DF53A62-E652-02A6-5C69-219CAB9A159E}"/>
              </a:ext>
            </a:extLst>
          </p:cNvPr>
          <p:cNvSpPr/>
          <p:nvPr/>
        </p:nvSpPr>
        <p:spPr>
          <a:xfrm>
            <a:off x="8217449" y="2026381"/>
            <a:ext cx="1314827"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1BC4F9D5-A4E5-C4DD-0861-EE60713B942C}"/>
              </a:ext>
            </a:extLst>
          </p:cNvPr>
          <p:cNvSpPr txBox="1"/>
          <p:nvPr/>
        </p:nvSpPr>
        <p:spPr>
          <a:xfrm>
            <a:off x="5483668" y="2984540"/>
            <a:ext cx="1738535"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53" name="Retângulo 52">
            <a:extLst>
              <a:ext uri="{FF2B5EF4-FFF2-40B4-BE49-F238E27FC236}">
                <a16:creationId xmlns:a16="http://schemas.microsoft.com/office/drawing/2014/main" id="{DFBF49FE-B611-5B13-ADBE-6C975DFC942A}"/>
              </a:ext>
            </a:extLst>
          </p:cNvPr>
          <p:cNvSpPr/>
          <p:nvPr/>
        </p:nvSpPr>
        <p:spPr>
          <a:xfrm>
            <a:off x="5556680" y="2996083"/>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tângulo 53">
            <a:extLst>
              <a:ext uri="{FF2B5EF4-FFF2-40B4-BE49-F238E27FC236}">
                <a16:creationId xmlns:a16="http://schemas.microsoft.com/office/drawing/2014/main" id="{826A5561-A8F6-3F63-067E-57D632070945}"/>
              </a:ext>
            </a:extLst>
          </p:cNvPr>
          <p:cNvSpPr/>
          <p:nvPr/>
        </p:nvSpPr>
        <p:spPr>
          <a:xfrm>
            <a:off x="10186860" y="2984540"/>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Oval 55">
            <a:extLst>
              <a:ext uri="{FF2B5EF4-FFF2-40B4-BE49-F238E27FC236}">
                <a16:creationId xmlns:a16="http://schemas.microsoft.com/office/drawing/2014/main" id="{6D32DBA9-A69B-4D07-11D7-556CA42D1496}"/>
              </a:ext>
            </a:extLst>
          </p:cNvPr>
          <p:cNvSpPr/>
          <p:nvPr/>
        </p:nvSpPr>
        <p:spPr>
          <a:xfrm>
            <a:off x="1781899" y="409743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Oval 56">
            <a:extLst>
              <a:ext uri="{FF2B5EF4-FFF2-40B4-BE49-F238E27FC236}">
                <a16:creationId xmlns:a16="http://schemas.microsoft.com/office/drawing/2014/main" id="{272632E6-03FE-C08C-1108-31CB605367CC}"/>
              </a:ext>
            </a:extLst>
          </p:cNvPr>
          <p:cNvSpPr/>
          <p:nvPr/>
        </p:nvSpPr>
        <p:spPr>
          <a:xfrm>
            <a:off x="2114104" y="432824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Oval 57">
            <a:extLst>
              <a:ext uri="{FF2B5EF4-FFF2-40B4-BE49-F238E27FC236}">
                <a16:creationId xmlns:a16="http://schemas.microsoft.com/office/drawing/2014/main" id="{95F35000-F10A-F5C5-D611-99AA0A68BE92}"/>
              </a:ext>
            </a:extLst>
          </p:cNvPr>
          <p:cNvSpPr/>
          <p:nvPr/>
        </p:nvSpPr>
        <p:spPr>
          <a:xfrm>
            <a:off x="2160529" y="399608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Oval 58">
            <a:extLst>
              <a:ext uri="{FF2B5EF4-FFF2-40B4-BE49-F238E27FC236}">
                <a16:creationId xmlns:a16="http://schemas.microsoft.com/office/drawing/2014/main" id="{A8F66E9E-6211-FECE-47F6-2E3E3544DB66}"/>
              </a:ext>
            </a:extLst>
          </p:cNvPr>
          <p:cNvSpPr/>
          <p:nvPr/>
        </p:nvSpPr>
        <p:spPr>
          <a:xfrm>
            <a:off x="2448077" y="431057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Oval 59">
            <a:extLst>
              <a:ext uri="{FF2B5EF4-FFF2-40B4-BE49-F238E27FC236}">
                <a16:creationId xmlns:a16="http://schemas.microsoft.com/office/drawing/2014/main" id="{E972AAFA-9D58-A1DC-B363-36A2EEA3E11D}"/>
              </a:ext>
            </a:extLst>
          </p:cNvPr>
          <p:cNvSpPr/>
          <p:nvPr/>
        </p:nvSpPr>
        <p:spPr>
          <a:xfrm>
            <a:off x="2795456" y="423850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Oval 60">
            <a:extLst>
              <a:ext uri="{FF2B5EF4-FFF2-40B4-BE49-F238E27FC236}">
                <a16:creationId xmlns:a16="http://schemas.microsoft.com/office/drawing/2014/main" id="{0F5CA7F3-DEBF-0D1D-027A-A37028C91E8F}"/>
              </a:ext>
            </a:extLst>
          </p:cNvPr>
          <p:cNvSpPr/>
          <p:nvPr/>
        </p:nvSpPr>
        <p:spPr>
          <a:xfrm>
            <a:off x="2801005" y="384040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Oval 61">
            <a:extLst>
              <a:ext uri="{FF2B5EF4-FFF2-40B4-BE49-F238E27FC236}">
                <a16:creationId xmlns:a16="http://schemas.microsoft.com/office/drawing/2014/main" id="{F3BA45C2-CC21-D746-7660-3C69DE301BA2}"/>
              </a:ext>
            </a:extLst>
          </p:cNvPr>
          <p:cNvSpPr/>
          <p:nvPr/>
        </p:nvSpPr>
        <p:spPr>
          <a:xfrm>
            <a:off x="3494855" y="398588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EEE7987C-4D55-1950-9D1B-5577C355259D}"/>
              </a:ext>
            </a:extLst>
          </p:cNvPr>
          <p:cNvSpPr txBox="1"/>
          <p:nvPr/>
        </p:nvSpPr>
        <p:spPr>
          <a:xfrm rot="20520711">
            <a:off x="476296" y="4968824"/>
            <a:ext cx="2830563" cy="504625"/>
          </a:xfrm>
          <a:prstGeom prst="rect">
            <a:avLst/>
          </a:prstGeom>
          <a:solidFill>
            <a:schemeClr val="bg1"/>
          </a:solidFill>
          <a:ln w="28575">
            <a:solidFill>
              <a:srgbClr val="45A4A7"/>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PÚBLICO</a:t>
            </a:r>
            <a:endParaRPr lang="pt-BR" sz="2000" dirty="0"/>
          </a:p>
        </p:txBody>
      </p:sp>
      <p:sp>
        <p:nvSpPr>
          <p:cNvPr id="4" name="Oval 3">
            <a:extLst>
              <a:ext uri="{FF2B5EF4-FFF2-40B4-BE49-F238E27FC236}">
                <a16:creationId xmlns:a16="http://schemas.microsoft.com/office/drawing/2014/main" id="{A7B0A449-6DC8-74E2-C6D1-83AAD16BCDE2}"/>
              </a:ext>
            </a:extLst>
          </p:cNvPr>
          <p:cNvSpPr/>
          <p:nvPr/>
        </p:nvSpPr>
        <p:spPr>
          <a:xfrm>
            <a:off x="475860" y="501062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Oval 4">
            <a:extLst>
              <a:ext uri="{FF2B5EF4-FFF2-40B4-BE49-F238E27FC236}">
                <a16:creationId xmlns:a16="http://schemas.microsoft.com/office/drawing/2014/main" id="{50C46E0C-68E8-B53C-EC75-90697BD0E61A}"/>
              </a:ext>
            </a:extLst>
          </p:cNvPr>
          <p:cNvSpPr/>
          <p:nvPr/>
        </p:nvSpPr>
        <p:spPr>
          <a:xfrm>
            <a:off x="737810" y="481067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Oval 5">
            <a:extLst>
              <a:ext uri="{FF2B5EF4-FFF2-40B4-BE49-F238E27FC236}">
                <a16:creationId xmlns:a16="http://schemas.microsoft.com/office/drawing/2014/main" id="{91918F93-FADF-2A9D-2158-1C2FB83F32F9}"/>
              </a:ext>
            </a:extLst>
          </p:cNvPr>
          <p:cNvSpPr/>
          <p:nvPr/>
        </p:nvSpPr>
        <p:spPr>
          <a:xfrm>
            <a:off x="960553" y="454408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Oval 6">
            <a:extLst>
              <a:ext uri="{FF2B5EF4-FFF2-40B4-BE49-F238E27FC236}">
                <a16:creationId xmlns:a16="http://schemas.microsoft.com/office/drawing/2014/main" id="{DABF2FA1-4C58-71DD-B42D-F4D0BC470E44}"/>
              </a:ext>
            </a:extLst>
          </p:cNvPr>
          <p:cNvSpPr/>
          <p:nvPr/>
        </p:nvSpPr>
        <p:spPr>
          <a:xfrm>
            <a:off x="1060695" y="481954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Oval 7">
            <a:extLst>
              <a:ext uri="{FF2B5EF4-FFF2-40B4-BE49-F238E27FC236}">
                <a16:creationId xmlns:a16="http://schemas.microsoft.com/office/drawing/2014/main" id="{67213A41-EBD7-45A1-16CB-0C1E4C4265A7}"/>
              </a:ext>
            </a:extLst>
          </p:cNvPr>
          <p:cNvSpPr/>
          <p:nvPr/>
        </p:nvSpPr>
        <p:spPr>
          <a:xfrm>
            <a:off x="1271969" y="424143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EA2C9755-0EF8-F5AB-084D-84940A5954F7}"/>
              </a:ext>
            </a:extLst>
          </p:cNvPr>
          <p:cNvSpPr/>
          <p:nvPr/>
        </p:nvSpPr>
        <p:spPr>
          <a:xfrm>
            <a:off x="1380692" y="45607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9">
            <a:extLst>
              <a:ext uri="{FF2B5EF4-FFF2-40B4-BE49-F238E27FC236}">
                <a16:creationId xmlns:a16="http://schemas.microsoft.com/office/drawing/2014/main" id="{AF2C9B6A-2AF1-7396-C0C0-6914E3EFA49A}"/>
              </a:ext>
            </a:extLst>
          </p:cNvPr>
          <p:cNvSpPr/>
          <p:nvPr/>
        </p:nvSpPr>
        <p:spPr>
          <a:xfrm>
            <a:off x="1714966" y="4459486"/>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Oval 10">
            <a:extLst>
              <a:ext uri="{FF2B5EF4-FFF2-40B4-BE49-F238E27FC236}">
                <a16:creationId xmlns:a16="http://schemas.microsoft.com/office/drawing/2014/main" id="{2598B10B-1CD2-8BC5-B6FB-F46177A61B64}"/>
              </a:ext>
            </a:extLst>
          </p:cNvPr>
          <p:cNvSpPr/>
          <p:nvPr/>
        </p:nvSpPr>
        <p:spPr>
          <a:xfrm>
            <a:off x="3776151" y="377673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Oval 11">
            <a:extLst>
              <a:ext uri="{FF2B5EF4-FFF2-40B4-BE49-F238E27FC236}">
                <a16:creationId xmlns:a16="http://schemas.microsoft.com/office/drawing/2014/main" id="{28E0F83F-4DCC-1AED-2274-58F582EEE473}"/>
              </a:ext>
            </a:extLst>
          </p:cNvPr>
          <p:cNvSpPr/>
          <p:nvPr/>
        </p:nvSpPr>
        <p:spPr>
          <a:xfrm>
            <a:off x="4068283" y="385317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Oval 12">
            <a:extLst>
              <a:ext uri="{FF2B5EF4-FFF2-40B4-BE49-F238E27FC236}">
                <a16:creationId xmlns:a16="http://schemas.microsoft.com/office/drawing/2014/main" id="{073278BC-6A1B-6D95-1906-4E25CDF9EB93}"/>
              </a:ext>
            </a:extLst>
          </p:cNvPr>
          <p:cNvSpPr/>
          <p:nvPr/>
        </p:nvSpPr>
        <p:spPr>
          <a:xfrm>
            <a:off x="4012218" y="4193926"/>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Oval 13">
            <a:extLst>
              <a:ext uri="{FF2B5EF4-FFF2-40B4-BE49-F238E27FC236}">
                <a16:creationId xmlns:a16="http://schemas.microsoft.com/office/drawing/2014/main" id="{E10C24F6-E677-1B33-B474-8CA4C4772724}"/>
              </a:ext>
            </a:extLst>
          </p:cNvPr>
          <p:cNvSpPr/>
          <p:nvPr/>
        </p:nvSpPr>
        <p:spPr>
          <a:xfrm>
            <a:off x="4063893" y="445777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Oval 14">
            <a:extLst>
              <a:ext uri="{FF2B5EF4-FFF2-40B4-BE49-F238E27FC236}">
                <a16:creationId xmlns:a16="http://schemas.microsoft.com/office/drawing/2014/main" id="{44E8DD9F-E8DE-1D0C-AFB0-609161D92CD9}"/>
              </a:ext>
            </a:extLst>
          </p:cNvPr>
          <p:cNvSpPr/>
          <p:nvPr/>
        </p:nvSpPr>
        <p:spPr>
          <a:xfrm>
            <a:off x="3817965" y="456302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Oval 15">
            <a:extLst>
              <a:ext uri="{FF2B5EF4-FFF2-40B4-BE49-F238E27FC236}">
                <a16:creationId xmlns:a16="http://schemas.microsoft.com/office/drawing/2014/main" id="{926A9B37-7F85-F9FB-E880-20C18C0347BD}"/>
              </a:ext>
            </a:extLst>
          </p:cNvPr>
          <p:cNvSpPr/>
          <p:nvPr/>
        </p:nvSpPr>
        <p:spPr>
          <a:xfrm>
            <a:off x="4069038" y="476662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Oval 16">
            <a:extLst>
              <a:ext uri="{FF2B5EF4-FFF2-40B4-BE49-F238E27FC236}">
                <a16:creationId xmlns:a16="http://schemas.microsoft.com/office/drawing/2014/main" id="{37D8BDDB-5C83-01AE-DF13-4248B45A14E8}"/>
              </a:ext>
            </a:extLst>
          </p:cNvPr>
          <p:cNvSpPr/>
          <p:nvPr/>
        </p:nvSpPr>
        <p:spPr>
          <a:xfrm>
            <a:off x="3827332" y="492480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Oval 17">
            <a:extLst>
              <a:ext uri="{FF2B5EF4-FFF2-40B4-BE49-F238E27FC236}">
                <a16:creationId xmlns:a16="http://schemas.microsoft.com/office/drawing/2014/main" id="{389C7E80-B082-EB2B-CCCB-5E4F753DC57E}"/>
              </a:ext>
            </a:extLst>
          </p:cNvPr>
          <p:cNvSpPr/>
          <p:nvPr/>
        </p:nvSpPr>
        <p:spPr>
          <a:xfrm>
            <a:off x="4048794" y="513386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Oval 18">
            <a:extLst>
              <a:ext uri="{FF2B5EF4-FFF2-40B4-BE49-F238E27FC236}">
                <a16:creationId xmlns:a16="http://schemas.microsoft.com/office/drawing/2014/main" id="{B19F988F-8110-45ED-25B7-9256E971E3DD}"/>
              </a:ext>
            </a:extLst>
          </p:cNvPr>
          <p:cNvSpPr/>
          <p:nvPr/>
        </p:nvSpPr>
        <p:spPr>
          <a:xfrm>
            <a:off x="3728655" y="53002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Oval 19">
            <a:extLst>
              <a:ext uri="{FF2B5EF4-FFF2-40B4-BE49-F238E27FC236}">
                <a16:creationId xmlns:a16="http://schemas.microsoft.com/office/drawing/2014/main" id="{C2B32406-C602-D6A8-1857-9D3AC5B32680}"/>
              </a:ext>
            </a:extLst>
          </p:cNvPr>
          <p:cNvSpPr/>
          <p:nvPr/>
        </p:nvSpPr>
        <p:spPr>
          <a:xfrm>
            <a:off x="3600429" y="582692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Oval 21">
            <a:extLst>
              <a:ext uri="{FF2B5EF4-FFF2-40B4-BE49-F238E27FC236}">
                <a16:creationId xmlns:a16="http://schemas.microsoft.com/office/drawing/2014/main" id="{077F8A75-95C0-22E9-CB07-63AB2778F0F0}"/>
              </a:ext>
            </a:extLst>
          </p:cNvPr>
          <p:cNvSpPr/>
          <p:nvPr/>
        </p:nvSpPr>
        <p:spPr>
          <a:xfrm>
            <a:off x="3620612" y="624837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Oval 22">
            <a:extLst>
              <a:ext uri="{FF2B5EF4-FFF2-40B4-BE49-F238E27FC236}">
                <a16:creationId xmlns:a16="http://schemas.microsoft.com/office/drawing/2014/main" id="{55F0C122-B716-8A3A-0E44-5480556BE1AC}"/>
              </a:ext>
            </a:extLst>
          </p:cNvPr>
          <p:cNvSpPr/>
          <p:nvPr/>
        </p:nvSpPr>
        <p:spPr>
          <a:xfrm>
            <a:off x="3539124" y="658055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B6FBE157-B098-AF52-095F-9482D8A9A559}"/>
              </a:ext>
            </a:extLst>
          </p:cNvPr>
          <p:cNvSpPr txBox="1"/>
          <p:nvPr/>
        </p:nvSpPr>
        <p:spPr>
          <a:xfrm rot="1124034">
            <a:off x="453576" y="1208113"/>
            <a:ext cx="2830563" cy="504625"/>
          </a:xfrm>
          <a:prstGeom prst="rect">
            <a:avLst/>
          </a:prstGeom>
          <a:solidFill>
            <a:schemeClr val="bg1"/>
          </a:solidFill>
          <a:ln w="28575">
            <a:solidFill>
              <a:srgbClr val="E7E87E"/>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PRIVADO</a:t>
            </a:r>
            <a:endParaRPr lang="pt-BR" sz="2000" dirty="0"/>
          </a:p>
        </p:txBody>
      </p:sp>
      <p:sp>
        <p:nvSpPr>
          <p:cNvPr id="2064" name="Oval 2063">
            <a:extLst>
              <a:ext uri="{FF2B5EF4-FFF2-40B4-BE49-F238E27FC236}">
                <a16:creationId xmlns:a16="http://schemas.microsoft.com/office/drawing/2014/main" id="{8AA2ECD1-503F-9FDD-A403-2F3EA8B25A40}"/>
              </a:ext>
            </a:extLst>
          </p:cNvPr>
          <p:cNvSpPr/>
          <p:nvPr/>
        </p:nvSpPr>
        <p:spPr>
          <a:xfrm>
            <a:off x="1773888" y="2373746"/>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5" name="Oval 2064">
            <a:extLst>
              <a:ext uri="{FF2B5EF4-FFF2-40B4-BE49-F238E27FC236}">
                <a16:creationId xmlns:a16="http://schemas.microsoft.com/office/drawing/2014/main" id="{85FE22BD-E48B-B059-BD50-F6C7315AD35A}"/>
              </a:ext>
            </a:extLst>
          </p:cNvPr>
          <p:cNvSpPr/>
          <p:nvPr/>
        </p:nvSpPr>
        <p:spPr>
          <a:xfrm>
            <a:off x="1972701" y="2132141"/>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6" name="Oval 2065">
            <a:extLst>
              <a:ext uri="{FF2B5EF4-FFF2-40B4-BE49-F238E27FC236}">
                <a16:creationId xmlns:a16="http://schemas.microsoft.com/office/drawing/2014/main" id="{57276079-984E-1F1C-8140-8190F363DABB}"/>
              </a:ext>
            </a:extLst>
          </p:cNvPr>
          <p:cNvSpPr/>
          <p:nvPr/>
        </p:nvSpPr>
        <p:spPr>
          <a:xfrm>
            <a:off x="2333224" y="233067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7" name="Oval 2066">
            <a:extLst>
              <a:ext uri="{FF2B5EF4-FFF2-40B4-BE49-F238E27FC236}">
                <a16:creationId xmlns:a16="http://schemas.microsoft.com/office/drawing/2014/main" id="{63797AB1-8B04-C6D8-D558-BD217D59709D}"/>
              </a:ext>
            </a:extLst>
          </p:cNvPr>
          <p:cNvSpPr/>
          <p:nvPr/>
        </p:nvSpPr>
        <p:spPr>
          <a:xfrm>
            <a:off x="2588643" y="228481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8" name="Oval 2067">
            <a:extLst>
              <a:ext uri="{FF2B5EF4-FFF2-40B4-BE49-F238E27FC236}">
                <a16:creationId xmlns:a16="http://schemas.microsoft.com/office/drawing/2014/main" id="{C8D80899-A6E8-7990-66BD-D88ED9F90D68}"/>
              </a:ext>
            </a:extLst>
          </p:cNvPr>
          <p:cNvSpPr/>
          <p:nvPr/>
        </p:nvSpPr>
        <p:spPr>
          <a:xfrm>
            <a:off x="2883617" y="2275595"/>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9" name="Oval 2068">
            <a:extLst>
              <a:ext uri="{FF2B5EF4-FFF2-40B4-BE49-F238E27FC236}">
                <a16:creationId xmlns:a16="http://schemas.microsoft.com/office/drawing/2014/main" id="{9B784A0F-9B77-1D84-E346-FA496C11C335}"/>
              </a:ext>
            </a:extLst>
          </p:cNvPr>
          <p:cNvSpPr/>
          <p:nvPr/>
        </p:nvSpPr>
        <p:spPr>
          <a:xfrm>
            <a:off x="3133809" y="287214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0" name="Oval 2069">
            <a:extLst>
              <a:ext uri="{FF2B5EF4-FFF2-40B4-BE49-F238E27FC236}">
                <a16:creationId xmlns:a16="http://schemas.microsoft.com/office/drawing/2014/main" id="{2C6E9C84-9C62-E075-3547-1C63D2323EA1}"/>
              </a:ext>
            </a:extLst>
          </p:cNvPr>
          <p:cNvSpPr/>
          <p:nvPr/>
        </p:nvSpPr>
        <p:spPr>
          <a:xfrm>
            <a:off x="3080970" y="257824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2" name="Oval 2071">
            <a:extLst>
              <a:ext uri="{FF2B5EF4-FFF2-40B4-BE49-F238E27FC236}">
                <a16:creationId xmlns:a16="http://schemas.microsoft.com/office/drawing/2014/main" id="{EBFB0999-A926-57FE-D892-FF57987047AE}"/>
              </a:ext>
            </a:extLst>
          </p:cNvPr>
          <p:cNvSpPr/>
          <p:nvPr/>
        </p:nvSpPr>
        <p:spPr>
          <a:xfrm>
            <a:off x="146423" y="1625394"/>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3" name="Oval 2072">
            <a:extLst>
              <a:ext uri="{FF2B5EF4-FFF2-40B4-BE49-F238E27FC236}">
                <a16:creationId xmlns:a16="http://schemas.microsoft.com/office/drawing/2014/main" id="{A9AD23E1-87C8-B91C-710D-E7A9B52F0313}"/>
              </a:ext>
            </a:extLst>
          </p:cNvPr>
          <p:cNvSpPr/>
          <p:nvPr/>
        </p:nvSpPr>
        <p:spPr>
          <a:xfrm>
            <a:off x="412901" y="1869614"/>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4" name="Oval 2073">
            <a:extLst>
              <a:ext uri="{FF2B5EF4-FFF2-40B4-BE49-F238E27FC236}">
                <a16:creationId xmlns:a16="http://schemas.microsoft.com/office/drawing/2014/main" id="{9E69A5D1-C4D7-FF70-27A1-CAD8802A11CD}"/>
              </a:ext>
            </a:extLst>
          </p:cNvPr>
          <p:cNvSpPr/>
          <p:nvPr/>
        </p:nvSpPr>
        <p:spPr>
          <a:xfrm>
            <a:off x="661603" y="1738415"/>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5" name="Oval 2074">
            <a:extLst>
              <a:ext uri="{FF2B5EF4-FFF2-40B4-BE49-F238E27FC236}">
                <a16:creationId xmlns:a16="http://schemas.microsoft.com/office/drawing/2014/main" id="{47A7453E-D717-E79C-7514-A89860E8DE31}"/>
              </a:ext>
            </a:extLst>
          </p:cNvPr>
          <p:cNvSpPr/>
          <p:nvPr/>
        </p:nvSpPr>
        <p:spPr>
          <a:xfrm>
            <a:off x="777238" y="209089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6" name="Oval 2075">
            <a:extLst>
              <a:ext uri="{FF2B5EF4-FFF2-40B4-BE49-F238E27FC236}">
                <a16:creationId xmlns:a16="http://schemas.microsoft.com/office/drawing/2014/main" id="{AA11E7A4-B19D-90BF-0946-E339B441CB6D}"/>
              </a:ext>
            </a:extLst>
          </p:cNvPr>
          <p:cNvSpPr/>
          <p:nvPr/>
        </p:nvSpPr>
        <p:spPr>
          <a:xfrm>
            <a:off x="1072664" y="1972151"/>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7" name="Oval 2076">
            <a:extLst>
              <a:ext uri="{FF2B5EF4-FFF2-40B4-BE49-F238E27FC236}">
                <a16:creationId xmlns:a16="http://schemas.microsoft.com/office/drawing/2014/main" id="{DBDD4554-EDDC-E92D-C038-589AAC4ABCC1}"/>
              </a:ext>
            </a:extLst>
          </p:cNvPr>
          <p:cNvSpPr/>
          <p:nvPr/>
        </p:nvSpPr>
        <p:spPr>
          <a:xfrm>
            <a:off x="1267450" y="2370666"/>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8" name="Oval 2077">
            <a:extLst>
              <a:ext uri="{FF2B5EF4-FFF2-40B4-BE49-F238E27FC236}">
                <a16:creationId xmlns:a16="http://schemas.microsoft.com/office/drawing/2014/main" id="{2650452B-C85D-8A7E-F1CD-0E1E041982CC}"/>
              </a:ext>
            </a:extLst>
          </p:cNvPr>
          <p:cNvSpPr/>
          <p:nvPr/>
        </p:nvSpPr>
        <p:spPr>
          <a:xfrm>
            <a:off x="1494823" y="209404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9" name="Oval 2078">
            <a:extLst>
              <a:ext uri="{FF2B5EF4-FFF2-40B4-BE49-F238E27FC236}">
                <a16:creationId xmlns:a16="http://schemas.microsoft.com/office/drawing/2014/main" id="{763EC388-05FF-02C5-C565-B9581A79B92E}"/>
              </a:ext>
            </a:extLst>
          </p:cNvPr>
          <p:cNvSpPr/>
          <p:nvPr/>
        </p:nvSpPr>
        <p:spPr>
          <a:xfrm>
            <a:off x="3626867" y="266966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1" name="Oval 2080">
            <a:extLst>
              <a:ext uri="{FF2B5EF4-FFF2-40B4-BE49-F238E27FC236}">
                <a16:creationId xmlns:a16="http://schemas.microsoft.com/office/drawing/2014/main" id="{799E2DB9-4E08-B798-8201-97F09E554190}"/>
              </a:ext>
            </a:extLst>
          </p:cNvPr>
          <p:cNvSpPr/>
          <p:nvPr/>
        </p:nvSpPr>
        <p:spPr>
          <a:xfrm>
            <a:off x="3933430" y="2825603"/>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3" name="Oval 2082">
            <a:extLst>
              <a:ext uri="{FF2B5EF4-FFF2-40B4-BE49-F238E27FC236}">
                <a16:creationId xmlns:a16="http://schemas.microsoft.com/office/drawing/2014/main" id="{2D24F3C1-8508-77DD-F314-4B59DEB691ED}"/>
              </a:ext>
            </a:extLst>
          </p:cNvPr>
          <p:cNvSpPr/>
          <p:nvPr/>
        </p:nvSpPr>
        <p:spPr>
          <a:xfrm>
            <a:off x="3739177" y="319470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4" name="Oval 2083">
            <a:extLst>
              <a:ext uri="{FF2B5EF4-FFF2-40B4-BE49-F238E27FC236}">
                <a16:creationId xmlns:a16="http://schemas.microsoft.com/office/drawing/2014/main" id="{F5C5B203-7587-8DB3-DF2D-A1FE3C22FA39}"/>
              </a:ext>
            </a:extLst>
          </p:cNvPr>
          <p:cNvSpPr/>
          <p:nvPr/>
        </p:nvSpPr>
        <p:spPr>
          <a:xfrm>
            <a:off x="3990250" y="339830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5" name="Oval 2084">
            <a:extLst>
              <a:ext uri="{FF2B5EF4-FFF2-40B4-BE49-F238E27FC236}">
                <a16:creationId xmlns:a16="http://schemas.microsoft.com/office/drawing/2014/main" id="{467A19DC-A595-6168-F277-03902639C977}"/>
              </a:ext>
            </a:extLst>
          </p:cNvPr>
          <p:cNvSpPr/>
          <p:nvPr/>
        </p:nvSpPr>
        <p:spPr>
          <a:xfrm>
            <a:off x="3748544" y="355647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6" name="Oval 2085">
            <a:extLst>
              <a:ext uri="{FF2B5EF4-FFF2-40B4-BE49-F238E27FC236}">
                <a16:creationId xmlns:a16="http://schemas.microsoft.com/office/drawing/2014/main" id="{D00E5EEF-16B8-01B5-6C8F-0953ACA31544}"/>
              </a:ext>
            </a:extLst>
          </p:cNvPr>
          <p:cNvSpPr/>
          <p:nvPr/>
        </p:nvSpPr>
        <p:spPr>
          <a:xfrm>
            <a:off x="3970006" y="3765546"/>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7" name="Oval 2086">
            <a:extLst>
              <a:ext uri="{FF2B5EF4-FFF2-40B4-BE49-F238E27FC236}">
                <a16:creationId xmlns:a16="http://schemas.microsoft.com/office/drawing/2014/main" id="{4ED2655A-2736-5263-915F-C6FCA65BC4CF}"/>
              </a:ext>
            </a:extLst>
          </p:cNvPr>
          <p:cNvSpPr/>
          <p:nvPr/>
        </p:nvSpPr>
        <p:spPr>
          <a:xfrm>
            <a:off x="3649867" y="393190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8" name="Oval 2087">
            <a:extLst>
              <a:ext uri="{FF2B5EF4-FFF2-40B4-BE49-F238E27FC236}">
                <a16:creationId xmlns:a16="http://schemas.microsoft.com/office/drawing/2014/main" id="{BFD0F936-81BE-63D3-B918-E40A70C123AF}"/>
              </a:ext>
            </a:extLst>
          </p:cNvPr>
          <p:cNvSpPr/>
          <p:nvPr/>
        </p:nvSpPr>
        <p:spPr>
          <a:xfrm>
            <a:off x="3521641" y="4458605"/>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9" name="Oval 2088">
            <a:extLst>
              <a:ext uri="{FF2B5EF4-FFF2-40B4-BE49-F238E27FC236}">
                <a16:creationId xmlns:a16="http://schemas.microsoft.com/office/drawing/2014/main" id="{2394DF9F-6A8F-6BA1-E98A-381A99FE339C}"/>
              </a:ext>
            </a:extLst>
          </p:cNvPr>
          <p:cNvSpPr/>
          <p:nvPr/>
        </p:nvSpPr>
        <p:spPr>
          <a:xfrm>
            <a:off x="3541824" y="488004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0" name="Oval 2089">
            <a:extLst>
              <a:ext uri="{FF2B5EF4-FFF2-40B4-BE49-F238E27FC236}">
                <a16:creationId xmlns:a16="http://schemas.microsoft.com/office/drawing/2014/main" id="{6BCF99A0-4A7F-2375-9AC2-74F51906E21E}"/>
              </a:ext>
            </a:extLst>
          </p:cNvPr>
          <p:cNvSpPr/>
          <p:nvPr/>
        </p:nvSpPr>
        <p:spPr>
          <a:xfrm>
            <a:off x="3460336" y="5212229"/>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1" name="Oval 2090">
            <a:extLst>
              <a:ext uri="{FF2B5EF4-FFF2-40B4-BE49-F238E27FC236}">
                <a16:creationId xmlns:a16="http://schemas.microsoft.com/office/drawing/2014/main" id="{6B6CE12E-CCF7-DA62-8AB3-10E4FE63B80E}"/>
              </a:ext>
            </a:extLst>
          </p:cNvPr>
          <p:cNvSpPr/>
          <p:nvPr/>
        </p:nvSpPr>
        <p:spPr>
          <a:xfrm>
            <a:off x="3779117" y="4255676"/>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2" name="Oval 2091">
            <a:extLst>
              <a:ext uri="{FF2B5EF4-FFF2-40B4-BE49-F238E27FC236}">
                <a16:creationId xmlns:a16="http://schemas.microsoft.com/office/drawing/2014/main" id="{5EBFED0A-D837-F799-1458-999343EA917A}"/>
              </a:ext>
            </a:extLst>
          </p:cNvPr>
          <p:cNvSpPr/>
          <p:nvPr/>
        </p:nvSpPr>
        <p:spPr>
          <a:xfrm>
            <a:off x="3617614" y="557040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3" name="Oval 2092">
            <a:extLst>
              <a:ext uri="{FF2B5EF4-FFF2-40B4-BE49-F238E27FC236}">
                <a16:creationId xmlns:a16="http://schemas.microsoft.com/office/drawing/2014/main" id="{5EBD7E78-7570-1F8F-D2AE-D6C9AFB2258B}"/>
              </a:ext>
            </a:extLst>
          </p:cNvPr>
          <p:cNvSpPr/>
          <p:nvPr/>
        </p:nvSpPr>
        <p:spPr>
          <a:xfrm>
            <a:off x="3277231" y="5616419"/>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4" name="Oval 2093">
            <a:extLst>
              <a:ext uri="{FF2B5EF4-FFF2-40B4-BE49-F238E27FC236}">
                <a16:creationId xmlns:a16="http://schemas.microsoft.com/office/drawing/2014/main" id="{C39CD16A-9CD8-BBAA-7862-406B87DFE630}"/>
              </a:ext>
            </a:extLst>
          </p:cNvPr>
          <p:cNvSpPr/>
          <p:nvPr/>
        </p:nvSpPr>
        <p:spPr>
          <a:xfrm>
            <a:off x="3378327" y="596363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5" name="Oval 2094">
            <a:extLst>
              <a:ext uri="{FF2B5EF4-FFF2-40B4-BE49-F238E27FC236}">
                <a16:creationId xmlns:a16="http://schemas.microsoft.com/office/drawing/2014/main" id="{FF67EE4D-663B-5068-476C-0319A808B268}"/>
              </a:ext>
            </a:extLst>
          </p:cNvPr>
          <p:cNvSpPr/>
          <p:nvPr/>
        </p:nvSpPr>
        <p:spPr>
          <a:xfrm>
            <a:off x="3324288" y="6370043"/>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6" name="Oval 2095">
            <a:extLst>
              <a:ext uri="{FF2B5EF4-FFF2-40B4-BE49-F238E27FC236}">
                <a16:creationId xmlns:a16="http://schemas.microsoft.com/office/drawing/2014/main" id="{CB3B9628-FA9D-74A6-A5D8-A5B2872DB6D0}"/>
              </a:ext>
            </a:extLst>
          </p:cNvPr>
          <p:cNvSpPr/>
          <p:nvPr/>
        </p:nvSpPr>
        <p:spPr>
          <a:xfrm>
            <a:off x="3298655" y="415042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7" name="Oval 2096">
            <a:extLst>
              <a:ext uri="{FF2B5EF4-FFF2-40B4-BE49-F238E27FC236}">
                <a16:creationId xmlns:a16="http://schemas.microsoft.com/office/drawing/2014/main" id="{70D86058-B632-6EF9-95BB-EFDF053A45F4}"/>
              </a:ext>
            </a:extLst>
          </p:cNvPr>
          <p:cNvSpPr/>
          <p:nvPr/>
        </p:nvSpPr>
        <p:spPr>
          <a:xfrm>
            <a:off x="2493347" y="400139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8" name="Oval 2097">
            <a:extLst>
              <a:ext uri="{FF2B5EF4-FFF2-40B4-BE49-F238E27FC236}">
                <a16:creationId xmlns:a16="http://schemas.microsoft.com/office/drawing/2014/main" id="{5ADB8233-99CE-B107-329C-B9EC75F9E0C4}"/>
              </a:ext>
            </a:extLst>
          </p:cNvPr>
          <p:cNvSpPr/>
          <p:nvPr/>
        </p:nvSpPr>
        <p:spPr>
          <a:xfrm>
            <a:off x="3298655" y="373610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9" name="Oval 2098">
            <a:extLst>
              <a:ext uri="{FF2B5EF4-FFF2-40B4-BE49-F238E27FC236}">
                <a16:creationId xmlns:a16="http://schemas.microsoft.com/office/drawing/2014/main" id="{72277FD5-6A8B-2DE5-457E-94E81B2E2FCD}"/>
              </a:ext>
            </a:extLst>
          </p:cNvPr>
          <p:cNvSpPr/>
          <p:nvPr/>
        </p:nvSpPr>
        <p:spPr>
          <a:xfrm>
            <a:off x="3335499" y="247592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0" name="Oval 2099">
            <a:extLst>
              <a:ext uri="{FF2B5EF4-FFF2-40B4-BE49-F238E27FC236}">
                <a16:creationId xmlns:a16="http://schemas.microsoft.com/office/drawing/2014/main" id="{C89B7839-6932-115C-687A-1FF2BFF9B6EF}"/>
              </a:ext>
            </a:extLst>
          </p:cNvPr>
          <p:cNvSpPr/>
          <p:nvPr/>
        </p:nvSpPr>
        <p:spPr>
          <a:xfrm>
            <a:off x="3491177" y="297740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1" name="Oval 2100">
            <a:extLst>
              <a:ext uri="{FF2B5EF4-FFF2-40B4-BE49-F238E27FC236}">
                <a16:creationId xmlns:a16="http://schemas.microsoft.com/office/drawing/2014/main" id="{A5A5CFBC-C3AC-098F-7840-01F09A1A572B}"/>
              </a:ext>
            </a:extLst>
          </p:cNvPr>
          <p:cNvSpPr/>
          <p:nvPr/>
        </p:nvSpPr>
        <p:spPr>
          <a:xfrm>
            <a:off x="2078923" y="2460333"/>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2" name="Oval 2101">
            <a:extLst>
              <a:ext uri="{FF2B5EF4-FFF2-40B4-BE49-F238E27FC236}">
                <a16:creationId xmlns:a16="http://schemas.microsoft.com/office/drawing/2014/main" id="{501D017B-B000-4BAC-25E5-052F8A9050A0}"/>
              </a:ext>
            </a:extLst>
          </p:cNvPr>
          <p:cNvSpPr/>
          <p:nvPr/>
        </p:nvSpPr>
        <p:spPr>
          <a:xfrm>
            <a:off x="3046468" y="4011394"/>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3" name="Oval 2102">
            <a:extLst>
              <a:ext uri="{FF2B5EF4-FFF2-40B4-BE49-F238E27FC236}">
                <a16:creationId xmlns:a16="http://schemas.microsoft.com/office/drawing/2014/main" id="{449EE33B-44CE-8D28-B2DB-91E149EC5A47}"/>
              </a:ext>
            </a:extLst>
          </p:cNvPr>
          <p:cNvSpPr/>
          <p:nvPr/>
        </p:nvSpPr>
        <p:spPr>
          <a:xfrm>
            <a:off x="3523615" y="365048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630520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36866553-9F77-B33F-F65E-28810A837FA9}"/>
              </a:ext>
            </a:extLst>
          </p:cNvPr>
          <p:cNvSpPr/>
          <p:nvPr/>
        </p:nvSpPr>
        <p:spPr>
          <a:xfrm>
            <a:off x="4310744" y="1223631"/>
            <a:ext cx="7692432" cy="4945522"/>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7" name="Picture 2">
            <a:extLst>
              <a:ext uri="{FF2B5EF4-FFF2-40B4-BE49-F238E27FC236}">
                <a16:creationId xmlns:a16="http://schemas.microsoft.com/office/drawing/2014/main" id="{946419B8-23A2-72B5-F1F4-4DDFF9378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03" y="113937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A906FB49-A230-C479-6699-2505E4D8DC53}"/>
              </a:ext>
            </a:extLst>
          </p:cNvPr>
          <p:cNvSpPr txBox="1"/>
          <p:nvPr/>
        </p:nvSpPr>
        <p:spPr>
          <a:xfrm>
            <a:off x="4868534" y="1303312"/>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pic>
        <p:nvPicPr>
          <p:cNvPr id="30" name="Imagem 29">
            <a:extLst>
              <a:ext uri="{FF2B5EF4-FFF2-40B4-BE49-F238E27FC236}">
                <a16:creationId xmlns:a16="http://schemas.microsoft.com/office/drawing/2014/main" id="{DD3C379E-7251-F4B8-CFCB-8B7A5ABCBD15}"/>
              </a:ext>
            </a:extLst>
          </p:cNvPr>
          <p:cNvPicPr>
            <a:picLocks noChangeAspect="1"/>
          </p:cNvPicPr>
          <p:nvPr/>
        </p:nvPicPr>
        <p:blipFill>
          <a:blip r:embed="rId3"/>
          <a:srcRect/>
          <a:stretch/>
        </p:blipFill>
        <p:spPr>
          <a:xfrm>
            <a:off x="10461449" y="3447247"/>
            <a:ext cx="1080000" cy="1080000"/>
          </a:xfrm>
          <a:prstGeom prst="rect">
            <a:avLst/>
          </a:prstGeom>
        </p:spPr>
      </p:pic>
      <p:pic>
        <p:nvPicPr>
          <p:cNvPr id="2052" name="Picture 4">
            <a:extLst>
              <a:ext uri="{FF2B5EF4-FFF2-40B4-BE49-F238E27FC236}">
                <a16:creationId xmlns:a16="http://schemas.microsoft.com/office/drawing/2014/main" id="{7C87401E-5381-2A72-751B-02FF17FE9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525" y="327982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E04E2-EE73-4E3F-DBBA-C82316FD1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222024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F26B5B3-A4E3-8B8D-949B-5155A8B47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327310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C3E8E7D-CDF4-5312-4935-0AC47CE4A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812" y="4299181"/>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D98DA174-77AB-1A34-F891-28F906498F3A}"/>
              </a:ext>
            </a:extLst>
          </p:cNvPr>
          <p:cNvSpPr txBox="1"/>
          <p:nvPr/>
        </p:nvSpPr>
        <p:spPr>
          <a:xfrm>
            <a:off x="5681433" y="4455842"/>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Elastic Load Balancer</a:t>
            </a:r>
            <a:endParaRPr lang="pt-BR" sz="1400" dirty="0"/>
          </a:p>
        </p:txBody>
      </p:sp>
      <p:sp>
        <p:nvSpPr>
          <p:cNvPr id="40" name="CaixaDeTexto 39">
            <a:extLst>
              <a:ext uri="{FF2B5EF4-FFF2-40B4-BE49-F238E27FC236}">
                <a16:creationId xmlns:a16="http://schemas.microsoft.com/office/drawing/2014/main" id="{B7227D96-A93B-978C-EBE0-2993B4E3FFC2}"/>
              </a:ext>
            </a:extLst>
          </p:cNvPr>
          <p:cNvSpPr txBox="1"/>
          <p:nvPr/>
        </p:nvSpPr>
        <p:spPr>
          <a:xfrm>
            <a:off x="10316054" y="4612089"/>
            <a:ext cx="1370790" cy="523220"/>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Banco de dados</a:t>
            </a:r>
            <a:endParaRPr lang="pt-BR" sz="1400" dirty="0"/>
          </a:p>
        </p:txBody>
      </p:sp>
      <p:sp>
        <p:nvSpPr>
          <p:cNvPr id="41" name="Retângulo 40">
            <a:extLst>
              <a:ext uri="{FF2B5EF4-FFF2-40B4-BE49-F238E27FC236}">
                <a16:creationId xmlns:a16="http://schemas.microsoft.com/office/drawing/2014/main" id="{B4F91CEC-2AAE-8E3C-8847-3D4E50736BF6}"/>
              </a:ext>
            </a:extLst>
          </p:cNvPr>
          <p:cNvSpPr/>
          <p:nvPr/>
        </p:nvSpPr>
        <p:spPr>
          <a:xfrm>
            <a:off x="5557278" y="3223437"/>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tângulo 41">
            <a:extLst>
              <a:ext uri="{FF2B5EF4-FFF2-40B4-BE49-F238E27FC236}">
                <a16:creationId xmlns:a16="http://schemas.microsoft.com/office/drawing/2014/main" id="{5661C559-FF20-07BC-6F22-B84099587DA2}"/>
              </a:ext>
            </a:extLst>
          </p:cNvPr>
          <p:cNvSpPr/>
          <p:nvPr/>
        </p:nvSpPr>
        <p:spPr>
          <a:xfrm>
            <a:off x="10186860" y="3225795"/>
            <a:ext cx="1629177" cy="20848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903CA1D3-EC09-0F1F-4329-C4015A928908}"/>
              </a:ext>
            </a:extLst>
          </p:cNvPr>
          <p:cNvSpPr/>
          <p:nvPr/>
        </p:nvSpPr>
        <p:spPr>
          <a:xfrm>
            <a:off x="8060278" y="1417455"/>
            <a:ext cx="1629177" cy="4474460"/>
          </a:xfrm>
          <a:prstGeom prst="rect">
            <a:avLst/>
          </a:prstGeom>
          <a:noFill/>
          <a:ln w="28575">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a:extLst>
              <a:ext uri="{FF2B5EF4-FFF2-40B4-BE49-F238E27FC236}">
                <a16:creationId xmlns:a16="http://schemas.microsoft.com/office/drawing/2014/main" id="{0BEA3516-10AD-4B94-35A0-78A56E0D5B4A}"/>
              </a:ext>
            </a:extLst>
          </p:cNvPr>
          <p:cNvSpPr/>
          <p:nvPr/>
        </p:nvSpPr>
        <p:spPr>
          <a:xfrm>
            <a:off x="8217452" y="2214572"/>
            <a:ext cx="1314827" cy="33283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CaixaDeTexto 45">
            <a:extLst>
              <a:ext uri="{FF2B5EF4-FFF2-40B4-BE49-F238E27FC236}">
                <a16:creationId xmlns:a16="http://schemas.microsoft.com/office/drawing/2014/main" id="{73779AF4-84B9-2CEC-6FDD-68B4F1D429E0}"/>
              </a:ext>
            </a:extLst>
          </p:cNvPr>
          <p:cNvSpPr txBox="1"/>
          <p:nvPr/>
        </p:nvSpPr>
        <p:spPr>
          <a:xfrm>
            <a:off x="10088981" y="2966341"/>
            <a:ext cx="1815242"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47" name="CaixaDeTexto 46">
            <a:extLst>
              <a:ext uri="{FF2B5EF4-FFF2-40B4-BE49-F238E27FC236}">
                <a16:creationId xmlns:a16="http://schemas.microsoft.com/office/drawing/2014/main" id="{AC8C7B66-9F9E-0940-6332-C74BE8534EF7}"/>
              </a:ext>
            </a:extLst>
          </p:cNvPr>
          <p:cNvSpPr txBox="1"/>
          <p:nvPr/>
        </p:nvSpPr>
        <p:spPr>
          <a:xfrm>
            <a:off x="8262654" y="5239124"/>
            <a:ext cx="1224421" cy="276999"/>
          </a:xfrm>
          <a:prstGeom prst="rect">
            <a:avLst/>
          </a:prstGeom>
          <a:noFill/>
        </p:spPr>
        <p:txBody>
          <a:bodyPr wrap="square">
            <a:spAutoFit/>
          </a:bodyPr>
          <a:lstStyle/>
          <a:p>
            <a:pPr algn="ctr"/>
            <a:r>
              <a:rPr lang="pt-BR" sz="1200" dirty="0">
                <a:solidFill>
                  <a:srgbClr val="FFFFFF"/>
                </a:solidFill>
                <a:latin typeface="Fredoka" pitchFamily="2" charset="-79"/>
                <a:cs typeface="Fredoka" pitchFamily="2" charset="-79"/>
              </a:rPr>
              <a:t>Instâncias EC2</a:t>
            </a:r>
            <a:endParaRPr lang="pt-BR" sz="1200" dirty="0"/>
          </a:p>
        </p:txBody>
      </p:sp>
      <p:pic>
        <p:nvPicPr>
          <p:cNvPr id="2056" name="Picture 8">
            <a:extLst>
              <a:ext uri="{FF2B5EF4-FFF2-40B4-BE49-F238E27FC236}">
                <a16:creationId xmlns:a16="http://schemas.microsoft.com/office/drawing/2014/main" id="{8955CA2D-902F-00A1-19D4-46090983E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397" y="1355010"/>
            <a:ext cx="467735" cy="467735"/>
          </a:xfrm>
          <a:prstGeom prst="rect">
            <a:avLst/>
          </a:prstGeom>
          <a:noFill/>
          <a:extLst>
            <a:ext uri="{909E8E84-426E-40DD-AFC4-6F175D3DCCD1}">
              <a14:hiddenFill xmlns:a14="http://schemas.microsoft.com/office/drawing/2010/main">
                <a:solidFill>
                  <a:srgbClr val="FFFFFF"/>
                </a:solidFill>
              </a14:hiddenFill>
            </a:ext>
          </a:extLst>
        </p:spPr>
      </p:pic>
      <p:sp>
        <p:nvSpPr>
          <p:cNvPr id="48" name="CaixaDeTexto 47">
            <a:extLst>
              <a:ext uri="{FF2B5EF4-FFF2-40B4-BE49-F238E27FC236}">
                <a16:creationId xmlns:a16="http://schemas.microsoft.com/office/drawing/2014/main" id="{E3B6A8E7-AA27-6615-3310-3B31FA76F6EC}"/>
              </a:ext>
            </a:extLst>
          </p:cNvPr>
          <p:cNvSpPr txBox="1"/>
          <p:nvPr/>
        </p:nvSpPr>
        <p:spPr>
          <a:xfrm>
            <a:off x="8424247" y="1462740"/>
            <a:ext cx="1074335" cy="461665"/>
          </a:xfrm>
          <a:prstGeom prst="rect">
            <a:avLst/>
          </a:prstGeom>
          <a:noFill/>
        </p:spPr>
        <p:txBody>
          <a:bodyPr wrap="square">
            <a:spAutoFit/>
          </a:bodyPr>
          <a:lstStyle/>
          <a:p>
            <a:pPr algn="ctr"/>
            <a:r>
              <a:rPr lang="pt-BR" sz="1200" dirty="0">
                <a:solidFill>
                  <a:schemeClr val="accent2"/>
                </a:solidFill>
                <a:latin typeface="Fredoka" pitchFamily="2" charset="-79"/>
                <a:cs typeface="Fredoka" pitchFamily="2" charset="-79"/>
              </a:rPr>
              <a:t>Grupo de </a:t>
            </a:r>
            <a:br>
              <a:rPr lang="pt-BR" sz="1200" dirty="0">
                <a:solidFill>
                  <a:schemeClr val="accent2"/>
                </a:solidFill>
                <a:latin typeface="Fredoka" pitchFamily="2" charset="-79"/>
                <a:cs typeface="Fredoka" pitchFamily="2" charset="-79"/>
              </a:rPr>
            </a:br>
            <a:r>
              <a:rPr lang="pt-BR" sz="1200" dirty="0">
                <a:solidFill>
                  <a:schemeClr val="accent2"/>
                </a:solidFill>
                <a:latin typeface="Fredoka" pitchFamily="2" charset="-79"/>
                <a:cs typeface="Fredoka" pitchFamily="2" charset="-79"/>
              </a:rPr>
              <a:t>Auto Scaling</a:t>
            </a:r>
            <a:endParaRPr lang="pt-BR" sz="1200" dirty="0">
              <a:solidFill>
                <a:schemeClr val="accent2"/>
              </a:solidFill>
            </a:endParaRPr>
          </a:p>
        </p:txBody>
      </p:sp>
      <p:sp>
        <p:nvSpPr>
          <p:cNvPr id="50" name="CaixaDeTexto 49">
            <a:extLst>
              <a:ext uri="{FF2B5EF4-FFF2-40B4-BE49-F238E27FC236}">
                <a16:creationId xmlns:a16="http://schemas.microsoft.com/office/drawing/2014/main" id="{E467F12F-8E22-481F-A2D1-03770FFA4786}"/>
              </a:ext>
            </a:extLst>
          </p:cNvPr>
          <p:cNvSpPr txBox="1"/>
          <p:nvPr/>
        </p:nvSpPr>
        <p:spPr>
          <a:xfrm>
            <a:off x="8186715" y="2048441"/>
            <a:ext cx="1376297" cy="246221"/>
          </a:xfrm>
          <a:prstGeom prst="rect">
            <a:avLst/>
          </a:prstGeom>
          <a:solidFill>
            <a:schemeClr val="bg1"/>
          </a:solidFill>
        </p:spPr>
        <p:txBody>
          <a:bodyPr wrap="square">
            <a:spAutoFit/>
          </a:bodyPr>
          <a:lstStyle/>
          <a:p>
            <a:pPr algn="ctr"/>
            <a:r>
              <a:rPr lang="pt-BR" sz="1000" dirty="0">
                <a:solidFill>
                  <a:srgbClr val="FFFFFF"/>
                </a:solidFill>
                <a:latin typeface="Fredoka" pitchFamily="2" charset="-79"/>
                <a:cs typeface="Fredoka" pitchFamily="2" charset="-79"/>
              </a:rPr>
              <a:t>Grupo de segurança</a:t>
            </a:r>
            <a:endParaRPr lang="pt-BR" sz="1000" dirty="0"/>
          </a:p>
        </p:txBody>
      </p:sp>
      <p:sp>
        <p:nvSpPr>
          <p:cNvPr id="51" name="Retângulo 50">
            <a:extLst>
              <a:ext uri="{FF2B5EF4-FFF2-40B4-BE49-F238E27FC236}">
                <a16:creationId xmlns:a16="http://schemas.microsoft.com/office/drawing/2014/main" id="{0DF53A62-E652-02A6-5C69-219CAB9A159E}"/>
              </a:ext>
            </a:extLst>
          </p:cNvPr>
          <p:cNvSpPr/>
          <p:nvPr/>
        </p:nvSpPr>
        <p:spPr>
          <a:xfrm>
            <a:off x="8217449" y="2026381"/>
            <a:ext cx="1314827"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1BC4F9D5-A4E5-C4DD-0861-EE60713B942C}"/>
              </a:ext>
            </a:extLst>
          </p:cNvPr>
          <p:cNvSpPr txBox="1"/>
          <p:nvPr/>
        </p:nvSpPr>
        <p:spPr>
          <a:xfrm>
            <a:off x="5483668" y="2984540"/>
            <a:ext cx="1738535" cy="276999"/>
          </a:xfrm>
          <a:prstGeom prst="rect">
            <a:avLst/>
          </a:prstGeom>
          <a:solidFill>
            <a:schemeClr val="bg1"/>
          </a:solidFill>
        </p:spPr>
        <p:txBody>
          <a:bodyPr wrap="square">
            <a:spAutoFit/>
          </a:bodyPr>
          <a:lstStyle/>
          <a:p>
            <a:pPr algn="ctr"/>
            <a:r>
              <a:rPr lang="pt-BR" sz="1200" dirty="0">
                <a:solidFill>
                  <a:srgbClr val="FFFFFF"/>
                </a:solidFill>
                <a:latin typeface="Fredoka" pitchFamily="2" charset="-79"/>
                <a:cs typeface="Fredoka" pitchFamily="2" charset="-79"/>
              </a:rPr>
              <a:t>Grupo de segurança</a:t>
            </a:r>
            <a:endParaRPr lang="pt-BR" sz="1200" dirty="0"/>
          </a:p>
        </p:txBody>
      </p:sp>
      <p:sp>
        <p:nvSpPr>
          <p:cNvPr id="53" name="Retângulo 52">
            <a:extLst>
              <a:ext uri="{FF2B5EF4-FFF2-40B4-BE49-F238E27FC236}">
                <a16:creationId xmlns:a16="http://schemas.microsoft.com/office/drawing/2014/main" id="{DFBF49FE-B611-5B13-ADBE-6C975DFC942A}"/>
              </a:ext>
            </a:extLst>
          </p:cNvPr>
          <p:cNvSpPr/>
          <p:nvPr/>
        </p:nvSpPr>
        <p:spPr>
          <a:xfrm>
            <a:off x="5556680" y="2996083"/>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Retângulo 53">
            <a:extLst>
              <a:ext uri="{FF2B5EF4-FFF2-40B4-BE49-F238E27FC236}">
                <a16:creationId xmlns:a16="http://schemas.microsoft.com/office/drawing/2014/main" id="{826A5561-A8F6-3F63-067E-57D632070945}"/>
              </a:ext>
            </a:extLst>
          </p:cNvPr>
          <p:cNvSpPr/>
          <p:nvPr/>
        </p:nvSpPr>
        <p:spPr>
          <a:xfrm>
            <a:off x="10186860" y="2984540"/>
            <a:ext cx="1629178" cy="265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Oval 55">
            <a:extLst>
              <a:ext uri="{FF2B5EF4-FFF2-40B4-BE49-F238E27FC236}">
                <a16:creationId xmlns:a16="http://schemas.microsoft.com/office/drawing/2014/main" id="{6D32DBA9-A69B-4D07-11D7-556CA42D1496}"/>
              </a:ext>
            </a:extLst>
          </p:cNvPr>
          <p:cNvSpPr/>
          <p:nvPr/>
        </p:nvSpPr>
        <p:spPr>
          <a:xfrm>
            <a:off x="1781899" y="409743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Oval 56">
            <a:extLst>
              <a:ext uri="{FF2B5EF4-FFF2-40B4-BE49-F238E27FC236}">
                <a16:creationId xmlns:a16="http://schemas.microsoft.com/office/drawing/2014/main" id="{272632E6-03FE-C08C-1108-31CB605367CC}"/>
              </a:ext>
            </a:extLst>
          </p:cNvPr>
          <p:cNvSpPr/>
          <p:nvPr/>
        </p:nvSpPr>
        <p:spPr>
          <a:xfrm>
            <a:off x="2114104" y="432824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Oval 57">
            <a:extLst>
              <a:ext uri="{FF2B5EF4-FFF2-40B4-BE49-F238E27FC236}">
                <a16:creationId xmlns:a16="http://schemas.microsoft.com/office/drawing/2014/main" id="{95F35000-F10A-F5C5-D611-99AA0A68BE92}"/>
              </a:ext>
            </a:extLst>
          </p:cNvPr>
          <p:cNvSpPr/>
          <p:nvPr/>
        </p:nvSpPr>
        <p:spPr>
          <a:xfrm>
            <a:off x="2160529" y="399608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Oval 58">
            <a:extLst>
              <a:ext uri="{FF2B5EF4-FFF2-40B4-BE49-F238E27FC236}">
                <a16:creationId xmlns:a16="http://schemas.microsoft.com/office/drawing/2014/main" id="{A8F66E9E-6211-FECE-47F6-2E3E3544DB66}"/>
              </a:ext>
            </a:extLst>
          </p:cNvPr>
          <p:cNvSpPr/>
          <p:nvPr/>
        </p:nvSpPr>
        <p:spPr>
          <a:xfrm>
            <a:off x="2448077" y="431057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Oval 59">
            <a:extLst>
              <a:ext uri="{FF2B5EF4-FFF2-40B4-BE49-F238E27FC236}">
                <a16:creationId xmlns:a16="http://schemas.microsoft.com/office/drawing/2014/main" id="{E972AAFA-9D58-A1DC-B363-36A2EEA3E11D}"/>
              </a:ext>
            </a:extLst>
          </p:cNvPr>
          <p:cNvSpPr/>
          <p:nvPr/>
        </p:nvSpPr>
        <p:spPr>
          <a:xfrm>
            <a:off x="2795456" y="423850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Oval 60">
            <a:extLst>
              <a:ext uri="{FF2B5EF4-FFF2-40B4-BE49-F238E27FC236}">
                <a16:creationId xmlns:a16="http://schemas.microsoft.com/office/drawing/2014/main" id="{0F5CA7F3-DEBF-0D1D-027A-A37028C91E8F}"/>
              </a:ext>
            </a:extLst>
          </p:cNvPr>
          <p:cNvSpPr/>
          <p:nvPr/>
        </p:nvSpPr>
        <p:spPr>
          <a:xfrm>
            <a:off x="2801005" y="384040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2" name="Oval 61">
            <a:extLst>
              <a:ext uri="{FF2B5EF4-FFF2-40B4-BE49-F238E27FC236}">
                <a16:creationId xmlns:a16="http://schemas.microsoft.com/office/drawing/2014/main" id="{F3BA45C2-CC21-D746-7660-3C69DE301BA2}"/>
              </a:ext>
            </a:extLst>
          </p:cNvPr>
          <p:cNvSpPr/>
          <p:nvPr/>
        </p:nvSpPr>
        <p:spPr>
          <a:xfrm>
            <a:off x="3494855" y="398588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EEE7987C-4D55-1950-9D1B-5577C355259D}"/>
              </a:ext>
            </a:extLst>
          </p:cNvPr>
          <p:cNvSpPr txBox="1"/>
          <p:nvPr/>
        </p:nvSpPr>
        <p:spPr>
          <a:xfrm rot="20520711">
            <a:off x="476296" y="4968824"/>
            <a:ext cx="2830563" cy="504625"/>
          </a:xfrm>
          <a:prstGeom prst="rect">
            <a:avLst/>
          </a:prstGeom>
          <a:solidFill>
            <a:schemeClr val="bg1"/>
          </a:solidFill>
          <a:ln w="28575">
            <a:solidFill>
              <a:srgbClr val="45A4A7"/>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PÚBLICO</a:t>
            </a:r>
            <a:endParaRPr lang="pt-BR" sz="2000" dirty="0"/>
          </a:p>
        </p:txBody>
      </p:sp>
      <p:sp>
        <p:nvSpPr>
          <p:cNvPr id="4" name="Oval 3">
            <a:extLst>
              <a:ext uri="{FF2B5EF4-FFF2-40B4-BE49-F238E27FC236}">
                <a16:creationId xmlns:a16="http://schemas.microsoft.com/office/drawing/2014/main" id="{A7B0A449-6DC8-74E2-C6D1-83AAD16BCDE2}"/>
              </a:ext>
            </a:extLst>
          </p:cNvPr>
          <p:cNvSpPr/>
          <p:nvPr/>
        </p:nvSpPr>
        <p:spPr>
          <a:xfrm>
            <a:off x="475860" y="501062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Oval 4">
            <a:extLst>
              <a:ext uri="{FF2B5EF4-FFF2-40B4-BE49-F238E27FC236}">
                <a16:creationId xmlns:a16="http://schemas.microsoft.com/office/drawing/2014/main" id="{50C46E0C-68E8-B53C-EC75-90697BD0E61A}"/>
              </a:ext>
            </a:extLst>
          </p:cNvPr>
          <p:cNvSpPr/>
          <p:nvPr/>
        </p:nvSpPr>
        <p:spPr>
          <a:xfrm>
            <a:off x="737810" y="481067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Oval 5">
            <a:extLst>
              <a:ext uri="{FF2B5EF4-FFF2-40B4-BE49-F238E27FC236}">
                <a16:creationId xmlns:a16="http://schemas.microsoft.com/office/drawing/2014/main" id="{91918F93-FADF-2A9D-2158-1C2FB83F32F9}"/>
              </a:ext>
            </a:extLst>
          </p:cNvPr>
          <p:cNvSpPr/>
          <p:nvPr/>
        </p:nvSpPr>
        <p:spPr>
          <a:xfrm>
            <a:off x="960553" y="4544089"/>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Oval 6">
            <a:extLst>
              <a:ext uri="{FF2B5EF4-FFF2-40B4-BE49-F238E27FC236}">
                <a16:creationId xmlns:a16="http://schemas.microsoft.com/office/drawing/2014/main" id="{DABF2FA1-4C58-71DD-B42D-F4D0BC470E44}"/>
              </a:ext>
            </a:extLst>
          </p:cNvPr>
          <p:cNvSpPr/>
          <p:nvPr/>
        </p:nvSpPr>
        <p:spPr>
          <a:xfrm>
            <a:off x="1060695" y="4819545"/>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Oval 7">
            <a:extLst>
              <a:ext uri="{FF2B5EF4-FFF2-40B4-BE49-F238E27FC236}">
                <a16:creationId xmlns:a16="http://schemas.microsoft.com/office/drawing/2014/main" id="{67213A41-EBD7-45A1-16CB-0C1E4C4265A7}"/>
              </a:ext>
            </a:extLst>
          </p:cNvPr>
          <p:cNvSpPr/>
          <p:nvPr/>
        </p:nvSpPr>
        <p:spPr>
          <a:xfrm>
            <a:off x="1271969" y="4241437"/>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EA2C9755-0EF8-F5AB-084D-84940A5954F7}"/>
              </a:ext>
            </a:extLst>
          </p:cNvPr>
          <p:cNvSpPr/>
          <p:nvPr/>
        </p:nvSpPr>
        <p:spPr>
          <a:xfrm>
            <a:off x="1380692" y="4560731"/>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9">
            <a:extLst>
              <a:ext uri="{FF2B5EF4-FFF2-40B4-BE49-F238E27FC236}">
                <a16:creationId xmlns:a16="http://schemas.microsoft.com/office/drawing/2014/main" id="{AF2C9B6A-2AF1-7396-C0C0-6914E3EFA49A}"/>
              </a:ext>
            </a:extLst>
          </p:cNvPr>
          <p:cNvSpPr/>
          <p:nvPr/>
        </p:nvSpPr>
        <p:spPr>
          <a:xfrm>
            <a:off x="1714966" y="4459486"/>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Oval 11">
            <a:extLst>
              <a:ext uri="{FF2B5EF4-FFF2-40B4-BE49-F238E27FC236}">
                <a16:creationId xmlns:a16="http://schemas.microsoft.com/office/drawing/2014/main" id="{28E0F83F-4DCC-1AED-2274-58F582EEE473}"/>
              </a:ext>
            </a:extLst>
          </p:cNvPr>
          <p:cNvSpPr/>
          <p:nvPr/>
        </p:nvSpPr>
        <p:spPr>
          <a:xfrm>
            <a:off x="4068283" y="385317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Oval 19">
            <a:extLst>
              <a:ext uri="{FF2B5EF4-FFF2-40B4-BE49-F238E27FC236}">
                <a16:creationId xmlns:a16="http://schemas.microsoft.com/office/drawing/2014/main" id="{C2B32406-C602-D6A8-1857-9D3AC5B32680}"/>
              </a:ext>
            </a:extLst>
          </p:cNvPr>
          <p:cNvSpPr/>
          <p:nvPr/>
        </p:nvSpPr>
        <p:spPr>
          <a:xfrm>
            <a:off x="3600429" y="582692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Oval 21">
            <a:extLst>
              <a:ext uri="{FF2B5EF4-FFF2-40B4-BE49-F238E27FC236}">
                <a16:creationId xmlns:a16="http://schemas.microsoft.com/office/drawing/2014/main" id="{077F8A75-95C0-22E9-CB07-63AB2778F0F0}"/>
              </a:ext>
            </a:extLst>
          </p:cNvPr>
          <p:cNvSpPr/>
          <p:nvPr/>
        </p:nvSpPr>
        <p:spPr>
          <a:xfrm>
            <a:off x="3620612" y="6248370"/>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3" name="Oval 22">
            <a:extLst>
              <a:ext uri="{FF2B5EF4-FFF2-40B4-BE49-F238E27FC236}">
                <a16:creationId xmlns:a16="http://schemas.microsoft.com/office/drawing/2014/main" id="{55F0C122-B716-8A3A-0E44-5480556BE1AC}"/>
              </a:ext>
            </a:extLst>
          </p:cNvPr>
          <p:cNvSpPr/>
          <p:nvPr/>
        </p:nvSpPr>
        <p:spPr>
          <a:xfrm>
            <a:off x="3539124" y="658055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B6FBE157-B098-AF52-095F-9482D8A9A559}"/>
              </a:ext>
            </a:extLst>
          </p:cNvPr>
          <p:cNvSpPr txBox="1"/>
          <p:nvPr/>
        </p:nvSpPr>
        <p:spPr>
          <a:xfrm rot="1124034">
            <a:off x="453576" y="1208113"/>
            <a:ext cx="2830563" cy="504625"/>
          </a:xfrm>
          <a:prstGeom prst="rect">
            <a:avLst/>
          </a:prstGeom>
          <a:solidFill>
            <a:schemeClr val="bg1"/>
          </a:solidFill>
          <a:ln w="28575">
            <a:solidFill>
              <a:srgbClr val="E7E87E"/>
            </a:solidFill>
          </a:ln>
        </p:spPr>
        <p:txBody>
          <a:bodyPr wrap="square">
            <a:spAutoFit/>
          </a:bodyPr>
          <a:lstStyle/>
          <a:p>
            <a:pPr algn="ctr">
              <a:lnSpc>
                <a:spcPct val="150000"/>
              </a:lnSpc>
            </a:pPr>
            <a:r>
              <a:rPr lang="pt-BR" sz="2000" dirty="0">
                <a:solidFill>
                  <a:srgbClr val="FFFFFF"/>
                </a:solidFill>
                <a:latin typeface="Fredoka" pitchFamily="2" charset="-79"/>
                <a:cs typeface="Fredoka" pitchFamily="2" charset="-79"/>
              </a:rPr>
              <a:t>TRÁFEGO PRIVADO</a:t>
            </a:r>
            <a:endParaRPr lang="pt-BR" sz="2000" dirty="0"/>
          </a:p>
        </p:txBody>
      </p:sp>
      <p:sp>
        <p:nvSpPr>
          <p:cNvPr id="2064" name="Oval 2063">
            <a:extLst>
              <a:ext uri="{FF2B5EF4-FFF2-40B4-BE49-F238E27FC236}">
                <a16:creationId xmlns:a16="http://schemas.microsoft.com/office/drawing/2014/main" id="{8AA2ECD1-503F-9FDD-A403-2F3EA8B25A40}"/>
              </a:ext>
            </a:extLst>
          </p:cNvPr>
          <p:cNvSpPr/>
          <p:nvPr/>
        </p:nvSpPr>
        <p:spPr>
          <a:xfrm>
            <a:off x="1773888" y="2373746"/>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5" name="Oval 2064">
            <a:extLst>
              <a:ext uri="{FF2B5EF4-FFF2-40B4-BE49-F238E27FC236}">
                <a16:creationId xmlns:a16="http://schemas.microsoft.com/office/drawing/2014/main" id="{85FE22BD-E48B-B059-BD50-F6C7315AD35A}"/>
              </a:ext>
            </a:extLst>
          </p:cNvPr>
          <p:cNvSpPr/>
          <p:nvPr/>
        </p:nvSpPr>
        <p:spPr>
          <a:xfrm>
            <a:off x="1972701" y="2132141"/>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6" name="Oval 2065">
            <a:extLst>
              <a:ext uri="{FF2B5EF4-FFF2-40B4-BE49-F238E27FC236}">
                <a16:creationId xmlns:a16="http://schemas.microsoft.com/office/drawing/2014/main" id="{57276079-984E-1F1C-8140-8190F363DABB}"/>
              </a:ext>
            </a:extLst>
          </p:cNvPr>
          <p:cNvSpPr/>
          <p:nvPr/>
        </p:nvSpPr>
        <p:spPr>
          <a:xfrm>
            <a:off x="2333224" y="233067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7" name="Oval 2066">
            <a:extLst>
              <a:ext uri="{FF2B5EF4-FFF2-40B4-BE49-F238E27FC236}">
                <a16:creationId xmlns:a16="http://schemas.microsoft.com/office/drawing/2014/main" id="{63797AB1-8B04-C6D8-D558-BD217D59709D}"/>
              </a:ext>
            </a:extLst>
          </p:cNvPr>
          <p:cNvSpPr/>
          <p:nvPr/>
        </p:nvSpPr>
        <p:spPr>
          <a:xfrm>
            <a:off x="2588643" y="228481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8" name="Oval 2067">
            <a:extLst>
              <a:ext uri="{FF2B5EF4-FFF2-40B4-BE49-F238E27FC236}">
                <a16:creationId xmlns:a16="http://schemas.microsoft.com/office/drawing/2014/main" id="{C8D80899-A6E8-7990-66BD-D88ED9F90D68}"/>
              </a:ext>
            </a:extLst>
          </p:cNvPr>
          <p:cNvSpPr/>
          <p:nvPr/>
        </p:nvSpPr>
        <p:spPr>
          <a:xfrm>
            <a:off x="2883617" y="2275595"/>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69" name="Oval 2068">
            <a:extLst>
              <a:ext uri="{FF2B5EF4-FFF2-40B4-BE49-F238E27FC236}">
                <a16:creationId xmlns:a16="http://schemas.microsoft.com/office/drawing/2014/main" id="{9B784A0F-9B77-1D84-E346-FA496C11C335}"/>
              </a:ext>
            </a:extLst>
          </p:cNvPr>
          <p:cNvSpPr/>
          <p:nvPr/>
        </p:nvSpPr>
        <p:spPr>
          <a:xfrm>
            <a:off x="3133809" y="287214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0" name="Oval 2069">
            <a:extLst>
              <a:ext uri="{FF2B5EF4-FFF2-40B4-BE49-F238E27FC236}">
                <a16:creationId xmlns:a16="http://schemas.microsoft.com/office/drawing/2014/main" id="{2C6E9C84-9C62-E075-3547-1C63D2323EA1}"/>
              </a:ext>
            </a:extLst>
          </p:cNvPr>
          <p:cNvSpPr/>
          <p:nvPr/>
        </p:nvSpPr>
        <p:spPr>
          <a:xfrm>
            <a:off x="3080970" y="257824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9" name="Oval 2078">
            <a:extLst>
              <a:ext uri="{FF2B5EF4-FFF2-40B4-BE49-F238E27FC236}">
                <a16:creationId xmlns:a16="http://schemas.microsoft.com/office/drawing/2014/main" id="{763EC388-05FF-02C5-C565-B9581A79B92E}"/>
              </a:ext>
            </a:extLst>
          </p:cNvPr>
          <p:cNvSpPr/>
          <p:nvPr/>
        </p:nvSpPr>
        <p:spPr>
          <a:xfrm>
            <a:off x="3626867" y="266966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1" name="Oval 2080">
            <a:extLst>
              <a:ext uri="{FF2B5EF4-FFF2-40B4-BE49-F238E27FC236}">
                <a16:creationId xmlns:a16="http://schemas.microsoft.com/office/drawing/2014/main" id="{799E2DB9-4E08-B798-8201-97F09E554190}"/>
              </a:ext>
            </a:extLst>
          </p:cNvPr>
          <p:cNvSpPr/>
          <p:nvPr/>
        </p:nvSpPr>
        <p:spPr>
          <a:xfrm>
            <a:off x="3933430" y="2825603"/>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83" name="Oval 2082">
            <a:extLst>
              <a:ext uri="{FF2B5EF4-FFF2-40B4-BE49-F238E27FC236}">
                <a16:creationId xmlns:a16="http://schemas.microsoft.com/office/drawing/2014/main" id="{2D24F3C1-8508-77DD-F314-4B59DEB691ED}"/>
              </a:ext>
            </a:extLst>
          </p:cNvPr>
          <p:cNvSpPr/>
          <p:nvPr/>
        </p:nvSpPr>
        <p:spPr>
          <a:xfrm>
            <a:off x="3739177" y="319470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7" name="Oval 2096">
            <a:extLst>
              <a:ext uri="{FF2B5EF4-FFF2-40B4-BE49-F238E27FC236}">
                <a16:creationId xmlns:a16="http://schemas.microsoft.com/office/drawing/2014/main" id="{70D86058-B632-6EF9-95BB-EFDF053A45F4}"/>
              </a:ext>
            </a:extLst>
          </p:cNvPr>
          <p:cNvSpPr/>
          <p:nvPr/>
        </p:nvSpPr>
        <p:spPr>
          <a:xfrm>
            <a:off x="2493347" y="4001398"/>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99" name="Oval 2098">
            <a:extLst>
              <a:ext uri="{FF2B5EF4-FFF2-40B4-BE49-F238E27FC236}">
                <a16:creationId xmlns:a16="http://schemas.microsoft.com/office/drawing/2014/main" id="{72277FD5-6A8B-2DE5-457E-94E81B2E2FCD}"/>
              </a:ext>
            </a:extLst>
          </p:cNvPr>
          <p:cNvSpPr/>
          <p:nvPr/>
        </p:nvSpPr>
        <p:spPr>
          <a:xfrm>
            <a:off x="3335499" y="247592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1" name="Oval 2100">
            <a:extLst>
              <a:ext uri="{FF2B5EF4-FFF2-40B4-BE49-F238E27FC236}">
                <a16:creationId xmlns:a16="http://schemas.microsoft.com/office/drawing/2014/main" id="{A5A5CFBC-C3AC-098F-7840-01F09A1A572B}"/>
              </a:ext>
            </a:extLst>
          </p:cNvPr>
          <p:cNvSpPr/>
          <p:nvPr/>
        </p:nvSpPr>
        <p:spPr>
          <a:xfrm>
            <a:off x="2078923" y="2460333"/>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02" name="Oval 2101">
            <a:extLst>
              <a:ext uri="{FF2B5EF4-FFF2-40B4-BE49-F238E27FC236}">
                <a16:creationId xmlns:a16="http://schemas.microsoft.com/office/drawing/2014/main" id="{501D017B-B000-4BAC-25E5-052F8A9050A0}"/>
              </a:ext>
            </a:extLst>
          </p:cNvPr>
          <p:cNvSpPr/>
          <p:nvPr/>
        </p:nvSpPr>
        <p:spPr>
          <a:xfrm>
            <a:off x="3046468" y="4011394"/>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Oval 20">
            <a:extLst>
              <a:ext uri="{FF2B5EF4-FFF2-40B4-BE49-F238E27FC236}">
                <a16:creationId xmlns:a16="http://schemas.microsoft.com/office/drawing/2014/main" id="{500E1B64-557B-AB0E-3DA2-EA21ECB535A1}"/>
              </a:ext>
            </a:extLst>
          </p:cNvPr>
          <p:cNvSpPr/>
          <p:nvPr/>
        </p:nvSpPr>
        <p:spPr>
          <a:xfrm>
            <a:off x="3564523" y="3286280"/>
            <a:ext cx="1469883" cy="135594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a:extLst>
              <a:ext uri="{FF2B5EF4-FFF2-40B4-BE49-F238E27FC236}">
                <a16:creationId xmlns:a16="http://schemas.microsoft.com/office/drawing/2014/main" id="{571643D3-B66C-B15A-0CE1-BECF76C187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9078" y="3082657"/>
            <a:ext cx="1800000" cy="1712834"/>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DF05433F-A354-6F17-D12B-1E106B297174}"/>
              </a:ext>
            </a:extLst>
          </p:cNvPr>
          <p:cNvSpPr txBox="1"/>
          <p:nvPr/>
        </p:nvSpPr>
        <p:spPr>
          <a:xfrm>
            <a:off x="3446441" y="4740444"/>
            <a:ext cx="1842563" cy="584775"/>
          </a:xfrm>
          <a:prstGeom prst="rect">
            <a:avLst/>
          </a:prstGeom>
          <a:solidFill>
            <a:schemeClr val="bg1"/>
          </a:solidFill>
          <a:ln w="28575">
            <a:solidFill>
              <a:srgbClr val="8C4CF7"/>
            </a:solidFill>
          </a:ln>
        </p:spPr>
        <p:txBody>
          <a:bodyPr wrap="square">
            <a:spAutoFit/>
          </a:bodyPr>
          <a:lstStyle/>
          <a:p>
            <a:pPr algn="ctr"/>
            <a:r>
              <a:rPr lang="pt-BR" sz="1600" dirty="0">
                <a:solidFill>
                  <a:srgbClr val="FFFFFF"/>
                </a:solidFill>
                <a:latin typeface="Fredoka" pitchFamily="2" charset="-79"/>
                <a:cs typeface="Fredoka" pitchFamily="2" charset="-79"/>
              </a:rPr>
              <a:t>Gateway </a:t>
            </a:r>
            <a:br>
              <a:rPr lang="pt-BR" sz="1600" dirty="0">
                <a:solidFill>
                  <a:srgbClr val="FFFFFF"/>
                </a:solidFill>
                <a:latin typeface="Fredoka" pitchFamily="2" charset="-79"/>
                <a:cs typeface="Fredoka" pitchFamily="2" charset="-79"/>
              </a:rPr>
            </a:br>
            <a:r>
              <a:rPr lang="pt-BR" sz="1600" dirty="0">
                <a:solidFill>
                  <a:srgbClr val="FFFFFF"/>
                </a:solidFill>
                <a:latin typeface="Fredoka" pitchFamily="2" charset="-79"/>
                <a:cs typeface="Fredoka" pitchFamily="2" charset="-79"/>
              </a:rPr>
              <a:t>privado virtual</a:t>
            </a:r>
            <a:endParaRPr lang="pt-BR" sz="1600" dirty="0"/>
          </a:p>
        </p:txBody>
      </p:sp>
      <p:sp>
        <p:nvSpPr>
          <p:cNvPr id="26" name="Oval 25">
            <a:extLst>
              <a:ext uri="{FF2B5EF4-FFF2-40B4-BE49-F238E27FC236}">
                <a16:creationId xmlns:a16="http://schemas.microsoft.com/office/drawing/2014/main" id="{B4205263-EFC1-2B30-C56C-893CC5770888}"/>
              </a:ext>
            </a:extLst>
          </p:cNvPr>
          <p:cNvSpPr/>
          <p:nvPr/>
        </p:nvSpPr>
        <p:spPr>
          <a:xfrm>
            <a:off x="3879891" y="572167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9" name="Oval 28">
            <a:extLst>
              <a:ext uri="{FF2B5EF4-FFF2-40B4-BE49-F238E27FC236}">
                <a16:creationId xmlns:a16="http://schemas.microsoft.com/office/drawing/2014/main" id="{4AC48CB3-D62D-4531-0EED-81AEA4F56C9B}"/>
              </a:ext>
            </a:extLst>
          </p:cNvPr>
          <p:cNvSpPr/>
          <p:nvPr/>
        </p:nvSpPr>
        <p:spPr>
          <a:xfrm>
            <a:off x="3506553" y="5505423"/>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1" name="Oval 30">
            <a:extLst>
              <a:ext uri="{FF2B5EF4-FFF2-40B4-BE49-F238E27FC236}">
                <a16:creationId xmlns:a16="http://schemas.microsoft.com/office/drawing/2014/main" id="{FF097766-539A-0B6C-4D7B-0D5323D28FD3}"/>
              </a:ext>
            </a:extLst>
          </p:cNvPr>
          <p:cNvSpPr/>
          <p:nvPr/>
        </p:nvSpPr>
        <p:spPr>
          <a:xfrm>
            <a:off x="3984680" y="5437682"/>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2" name="Oval 31">
            <a:extLst>
              <a:ext uri="{FF2B5EF4-FFF2-40B4-BE49-F238E27FC236}">
                <a16:creationId xmlns:a16="http://schemas.microsoft.com/office/drawing/2014/main" id="{D7E72AA6-76EA-DBF5-84EC-112D7B5978CD}"/>
              </a:ext>
            </a:extLst>
          </p:cNvPr>
          <p:cNvSpPr/>
          <p:nvPr/>
        </p:nvSpPr>
        <p:spPr>
          <a:xfrm>
            <a:off x="3823051" y="6024046"/>
            <a:ext cx="197353" cy="210509"/>
          </a:xfrm>
          <a:prstGeom prst="ellipse">
            <a:avLst/>
          </a:prstGeom>
          <a:gradFill flip="none" rotWithShape="1">
            <a:gsLst>
              <a:gs pos="0">
                <a:srgbClr val="45A4A7">
                  <a:shade val="30000"/>
                  <a:satMod val="115000"/>
                </a:srgbClr>
              </a:gs>
              <a:gs pos="50000">
                <a:srgbClr val="45A4A7">
                  <a:shade val="67500"/>
                  <a:satMod val="115000"/>
                </a:srgbClr>
              </a:gs>
              <a:gs pos="100000">
                <a:srgbClr val="45A4A7">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Oval 32">
            <a:extLst>
              <a:ext uri="{FF2B5EF4-FFF2-40B4-BE49-F238E27FC236}">
                <a16:creationId xmlns:a16="http://schemas.microsoft.com/office/drawing/2014/main" id="{7E261DA9-D4E0-0203-7C83-F7961467FC05}"/>
              </a:ext>
            </a:extLst>
          </p:cNvPr>
          <p:cNvSpPr/>
          <p:nvPr/>
        </p:nvSpPr>
        <p:spPr>
          <a:xfrm>
            <a:off x="3403443" y="2966341"/>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5" name="Picture 8">
            <a:extLst>
              <a:ext uri="{FF2B5EF4-FFF2-40B4-BE49-F238E27FC236}">
                <a16:creationId xmlns:a16="http://schemas.microsoft.com/office/drawing/2014/main" id="{838FBE6D-52AE-4680-03A2-B839EE6E5B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48" y="1462740"/>
            <a:ext cx="1660301" cy="2422404"/>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463AC931-32C6-AD43-CC54-B3E9493B3CB3}"/>
              </a:ext>
            </a:extLst>
          </p:cNvPr>
          <p:cNvSpPr/>
          <p:nvPr/>
        </p:nvSpPr>
        <p:spPr>
          <a:xfrm>
            <a:off x="1694224" y="2048441"/>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Oval 48">
            <a:extLst>
              <a:ext uri="{FF2B5EF4-FFF2-40B4-BE49-F238E27FC236}">
                <a16:creationId xmlns:a16="http://schemas.microsoft.com/office/drawing/2014/main" id="{E3E9BE1A-C87D-5AFC-AF3F-799A031B9F77}"/>
              </a:ext>
            </a:extLst>
          </p:cNvPr>
          <p:cNvSpPr/>
          <p:nvPr/>
        </p:nvSpPr>
        <p:spPr>
          <a:xfrm>
            <a:off x="1383074" y="2225417"/>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Oval 54">
            <a:extLst>
              <a:ext uri="{FF2B5EF4-FFF2-40B4-BE49-F238E27FC236}">
                <a16:creationId xmlns:a16="http://schemas.microsoft.com/office/drawing/2014/main" id="{061CD503-53C8-74DC-EBCF-B74A687F012B}"/>
              </a:ext>
            </a:extLst>
          </p:cNvPr>
          <p:cNvSpPr/>
          <p:nvPr/>
        </p:nvSpPr>
        <p:spPr>
          <a:xfrm>
            <a:off x="1367198" y="1926930"/>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Oval 62">
            <a:extLst>
              <a:ext uri="{FF2B5EF4-FFF2-40B4-BE49-F238E27FC236}">
                <a16:creationId xmlns:a16="http://schemas.microsoft.com/office/drawing/2014/main" id="{78B322E1-8CAD-2C2F-3B73-AF88060AEEA7}"/>
              </a:ext>
            </a:extLst>
          </p:cNvPr>
          <p:cNvSpPr/>
          <p:nvPr/>
        </p:nvSpPr>
        <p:spPr>
          <a:xfrm>
            <a:off x="2649069" y="2556162"/>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168" name="Oval 7167">
            <a:extLst>
              <a:ext uri="{FF2B5EF4-FFF2-40B4-BE49-F238E27FC236}">
                <a16:creationId xmlns:a16="http://schemas.microsoft.com/office/drawing/2014/main" id="{5535694B-9D0F-09DA-CBC9-D4FA411C928E}"/>
              </a:ext>
            </a:extLst>
          </p:cNvPr>
          <p:cNvSpPr/>
          <p:nvPr/>
        </p:nvSpPr>
        <p:spPr>
          <a:xfrm>
            <a:off x="2871941" y="2756568"/>
            <a:ext cx="197353" cy="210509"/>
          </a:xfrm>
          <a:prstGeom prst="ellipse">
            <a:avLst/>
          </a:prstGeom>
          <a:gradFill flip="none" rotWithShape="1">
            <a:gsLst>
              <a:gs pos="0">
                <a:srgbClr val="E7E87E">
                  <a:shade val="30000"/>
                  <a:satMod val="115000"/>
                </a:srgbClr>
              </a:gs>
              <a:gs pos="50000">
                <a:srgbClr val="E7E87E">
                  <a:shade val="67500"/>
                  <a:satMod val="115000"/>
                </a:srgbClr>
              </a:gs>
              <a:gs pos="100000">
                <a:srgbClr val="E7E87E">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169" name="Conector de Seta Reta 7168">
            <a:extLst>
              <a:ext uri="{FF2B5EF4-FFF2-40B4-BE49-F238E27FC236}">
                <a16:creationId xmlns:a16="http://schemas.microsoft.com/office/drawing/2014/main" id="{798751A4-168B-9D04-0BD2-AE98FF93B933}"/>
              </a:ext>
            </a:extLst>
          </p:cNvPr>
          <p:cNvCxnSpPr>
            <a:cxnSpLocks/>
          </p:cNvCxnSpPr>
          <p:nvPr/>
        </p:nvCxnSpPr>
        <p:spPr>
          <a:xfrm>
            <a:off x="5077023" y="3908475"/>
            <a:ext cx="808622"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1" name="Conector de Seta Reta 7170">
            <a:extLst>
              <a:ext uri="{FF2B5EF4-FFF2-40B4-BE49-F238E27FC236}">
                <a16:creationId xmlns:a16="http://schemas.microsoft.com/office/drawing/2014/main" id="{056DEEBF-B3BC-D44E-8DF7-836325A7CE6A}"/>
              </a:ext>
            </a:extLst>
          </p:cNvPr>
          <p:cNvCxnSpPr>
            <a:cxnSpLocks/>
          </p:cNvCxnSpPr>
          <p:nvPr/>
        </p:nvCxnSpPr>
        <p:spPr>
          <a:xfrm>
            <a:off x="7295417" y="3871292"/>
            <a:ext cx="679105"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2" name="Conector Reto 7171">
            <a:extLst>
              <a:ext uri="{FF2B5EF4-FFF2-40B4-BE49-F238E27FC236}">
                <a16:creationId xmlns:a16="http://schemas.microsoft.com/office/drawing/2014/main" id="{F7E87A1B-ED06-98DC-777C-FA60FF5E1D92}"/>
              </a:ext>
            </a:extLst>
          </p:cNvPr>
          <p:cNvCxnSpPr>
            <a:cxnSpLocks/>
          </p:cNvCxnSpPr>
          <p:nvPr/>
        </p:nvCxnSpPr>
        <p:spPr>
          <a:xfrm>
            <a:off x="7545065" y="2732552"/>
            <a:ext cx="0" cy="221040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73" name="Conector de Seta Reta 7172">
            <a:extLst>
              <a:ext uri="{FF2B5EF4-FFF2-40B4-BE49-F238E27FC236}">
                <a16:creationId xmlns:a16="http://schemas.microsoft.com/office/drawing/2014/main" id="{669D36EF-E0CB-C583-48AA-5A5D03A4B1D6}"/>
              </a:ext>
            </a:extLst>
          </p:cNvPr>
          <p:cNvCxnSpPr>
            <a:cxnSpLocks/>
          </p:cNvCxnSpPr>
          <p:nvPr/>
        </p:nvCxnSpPr>
        <p:spPr>
          <a:xfrm>
            <a:off x="7528720" y="2762372"/>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4" name="Conector de Seta Reta 7173">
            <a:extLst>
              <a:ext uri="{FF2B5EF4-FFF2-40B4-BE49-F238E27FC236}">
                <a16:creationId xmlns:a16="http://schemas.microsoft.com/office/drawing/2014/main" id="{BFE6D400-3891-3B41-CC4E-20DC63928C58}"/>
              </a:ext>
            </a:extLst>
          </p:cNvPr>
          <p:cNvCxnSpPr>
            <a:cxnSpLocks/>
          </p:cNvCxnSpPr>
          <p:nvPr/>
        </p:nvCxnSpPr>
        <p:spPr>
          <a:xfrm>
            <a:off x="7528720" y="4915086"/>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75" name="Conector de Seta Reta 7174">
            <a:extLst>
              <a:ext uri="{FF2B5EF4-FFF2-40B4-BE49-F238E27FC236}">
                <a16:creationId xmlns:a16="http://schemas.microsoft.com/office/drawing/2014/main" id="{21B8076C-2805-DD8D-D032-F0DC0BB5032A}"/>
              </a:ext>
            </a:extLst>
          </p:cNvPr>
          <p:cNvCxnSpPr>
            <a:cxnSpLocks/>
          </p:cNvCxnSpPr>
          <p:nvPr/>
        </p:nvCxnSpPr>
        <p:spPr>
          <a:xfrm>
            <a:off x="9722707" y="3871292"/>
            <a:ext cx="430986" cy="0"/>
          </a:xfrm>
          <a:prstGeom prst="straightConnector1">
            <a:avLst/>
          </a:prstGeom>
          <a:ln w="571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82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a:extLst>
              <a:ext uri="{FF2B5EF4-FFF2-40B4-BE49-F238E27FC236}">
                <a16:creationId xmlns:a16="http://schemas.microsoft.com/office/drawing/2014/main" id="{55A62B3D-7399-64BB-0BF1-3A9CBB6A5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99" y="1697351"/>
            <a:ext cx="2964042" cy="398122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3357188" y="144000"/>
            <a:ext cx="5477624" cy="703020"/>
          </a:xfrm>
        </p:spPr>
        <p:txBody>
          <a:bodyPr vert="horz" lIns="91440" tIns="45720" rIns="91440" bIns="45720" rtlCol="0" anchor="b">
            <a:noAutofit/>
          </a:bodyPr>
          <a:lstStyle/>
          <a:p>
            <a:r>
              <a:rPr lang="en-US" sz="3600" dirty="0">
                <a:solidFill>
                  <a:schemeClr val="accent4"/>
                </a:solidFill>
                <a:latin typeface="Fredoka" pitchFamily="2" charset="-79"/>
                <a:ea typeface="Silom" pitchFamily="2" charset="-34"/>
                <a:cs typeface="Fredoka" pitchFamily="2" charset="-79"/>
              </a:rPr>
              <a:t>AWS SITE-TO-SITE VPN</a:t>
            </a:r>
          </a:p>
        </p:txBody>
      </p:sp>
      <p:sp>
        <p:nvSpPr>
          <p:cNvPr id="4" name="CaixaDeTexto 3">
            <a:extLst>
              <a:ext uri="{FF2B5EF4-FFF2-40B4-BE49-F238E27FC236}">
                <a16:creationId xmlns:a16="http://schemas.microsoft.com/office/drawing/2014/main" id="{305F11E2-E52A-71A2-50A7-B8042C883483}"/>
              </a:ext>
            </a:extLst>
          </p:cNvPr>
          <p:cNvSpPr txBox="1"/>
          <p:nvPr/>
        </p:nvSpPr>
        <p:spPr>
          <a:xfrm>
            <a:off x="3415520" y="5621134"/>
            <a:ext cx="3805133" cy="1015663"/>
          </a:xfrm>
          <a:prstGeom prst="rect">
            <a:avLst/>
          </a:prstGeom>
          <a:noFill/>
        </p:spPr>
        <p:txBody>
          <a:bodyPr wrap="square">
            <a:spAutoFit/>
          </a:bodyPr>
          <a:lstStyle/>
          <a:p>
            <a:pPr algn="ctr"/>
            <a:r>
              <a:rPr lang="pt-BR" sz="2000" dirty="0">
                <a:solidFill>
                  <a:srgbClr val="FFFFFF"/>
                </a:solidFill>
                <a:latin typeface="Fredoka" pitchFamily="2" charset="-79"/>
                <a:cs typeface="Fredoka" pitchFamily="2" charset="-79"/>
              </a:rPr>
              <a:t>Conexão gerenciada</a:t>
            </a:r>
          </a:p>
          <a:p>
            <a:pPr algn="ctr"/>
            <a:endParaRPr lang="pt-BR" sz="2000" dirty="0">
              <a:solidFill>
                <a:srgbClr val="FFFFFF"/>
              </a:solidFill>
              <a:latin typeface="Fredoka" pitchFamily="2" charset="-79"/>
              <a:cs typeface="Fredoka" pitchFamily="2" charset="-79"/>
            </a:endParaRPr>
          </a:p>
          <a:p>
            <a:pPr algn="ctr"/>
            <a:r>
              <a:rPr lang="pt-BR" sz="2000" dirty="0">
                <a:solidFill>
                  <a:srgbClr val="FFFFFF"/>
                </a:solidFill>
                <a:latin typeface="Fredoka" pitchFamily="2" charset="-79"/>
                <a:cs typeface="Fredoka" pitchFamily="2" charset="-79"/>
              </a:rPr>
              <a:t>VPN estática ou dinâmica</a:t>
            </a:r>
            <a:endParaRPr lang="pt-BR" sz="2000" dirty="0"/>
          </a:p>
        </p:txBody>
      </p:sp>
      <p:pic>
        <p:nvPicPr>
          <p:cNvPr id="3" name="Picture 2">
            <a:extLst>
              <a:ext uri="{FF2B5EF4-FFF2-40B4-BE49-F238E27FC236}">
                <a16:creationId xmlns:a16="http://schemas.microsoft.com/office/drawing/2014/main" id="{74B7FB3E-2B3C-B1FF-E1F4-8EFFFF90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883" y="2921017"/>
            <a:ext cx="1193877"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B1524C33-F377-196B-48BC-2D78BD93D306}"/>
              </a:ext>
            </a:extLst>
          </p:cNvPr>
          <p:cNvSpPr txBox="1"/>
          <p:nvPr/>
        </p:nvSpPr>
        <p:spPr>
          <a:xfrm>
            <a:off x="707215" y="4601337"/>
            <a:ext cx="2730211"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Data center corporativo</a:t>
            </a:r>
            <a:endParaRPr lang="pt-BR" dirty="0"/>
          </a:p>
        </p:txBody>
      </p:sp>
      <p:sp>
        <p:nvSpPr>
          <p:cNvPr id="7" name="CaixaDeTexto 6">
            <a:extLst>
              <a:ext uri="{FF2B5EF4-FFF2-40B4-BE49-F238E27FC236}">
                <a16:creationId xmlns:a16="http://schemas.microsoft.com/office/drawing/2014/main" id="{C7208CCB-CAA3-CA35-396D-26BFA562B9B9}"/>
              </a:ext>
            </a:extLst>
          </p:cNvPr>
          <p:cNvSpPr txBox="1"/>
          <p:nvPr/>
        </p:nvSpPr>
        <p:spPr>
          <a:xfrm>
            <a:off x="698465" y="1982573"/>
            <a:ext cx="2730211" cy="646331"/>
          </a:xfrm>
          <a:prstGeom prst="rect">
            <a:avLst/>
          </a:prstGeom>
          <a:noFill/>
        </p:spPr>
        <p:txBody>
          <a:bodyPr wrap="square">
            <a:spAutoFit/>
          </a:bodyPr>
          <a:lstStyle/>
          <a:p>
            <a:pPr algn="ctr"/>
            <a:r>
              <a:rPr lang="pt-BR" sz="1800" dirty="0">
                <a:solidFill>
                  <a:srgbClr val="A9C4EB"/>
                </a:solidFill>
                <a:latin typeface="Fredoka" pitchFamily="2" charset="-79"/>
                <a:cs typeface="Fredoka" pitchFamily="2" charset="-79"/>
              </a:rPr>
              <a:t>Servidor VPN</a:t>
            </a:r>
            <a:br>
              <a:rPr lang="pt-BR" sz="1800" dirty="0">
                <a:solidFill>
                  <a:srgbClr val="A9C4EB"/>
                </a:solidFill>
                <a:latin typeface="Fredoka" pitchFamily="2" charset="-79"/>
                <a:cs typeface="Fredoka" pitchFamily="2" charset="-79"/>
              </a:rPr>
            </a:br>
            <a:r>
              <a:rPr lang="pt-BR" sz="1800" dirty="0">
                <a:solidFill>
                  <a:srgbClr val="A9C4EB"/>
                </a:solidFill>
                <a:latin typeface="Fredoka" pitchFamily="2" charset="-79"/>
                <a:cs typeface="Fredoka" pitchFamily="2" charset="-79"/>
              </a:rPr>
              <a:t> on-premises</a:t>
            </a:r>
            <a:endParaRPr lang="pt-BR" dirty="0">
              <a:solidFill>
                <a:srgbClr val="A9C4EB"/>
              </a:solidFill>
            </a:endParaRPr>
          </a:p>
        </p:txBody>
      </p:sp>
      <p:sp>
        <p:nvSpPr>
          <p:cNvPr id="8" name="Oval 7">
            <a:extLst>
              <a:ext uri="{FF2B5EF4-FFF2-40B4-BE49-F238E27FC236}">
                <a16:creationId xmlns:a16="http://schemas.microsoft.com/office/drawing/2014/main" id="{719609CD-0E5F-B16A-7851-0D88D7169489}"/>
              </a:ext>
            </a:extLst>
          </p:cNvPr>
          <p:cNvSpPr/>
          <p:nvPr/>
        </p:nvSpPr>
        <p:spPr>
          <a:xfrm>
            <a:off x="3164132" y="2711865"/>
            <a:ext cx="636214" cy="62173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4" name="Picture 6">
            <a:extLst>
              <a:ext uri="{FF2B5EF4-FFF2-40B4-BE49-F238E27FC236}">
                <a16:creationId xmlns:a16="http://schemas.microsoft.com/office/drawing/2014/main" id="{A3DCB04C-33F8-5A16-4C92-A87B4F300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0865" y="2660169"/>
            <a:ext cx="738122" cy="738122"/>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D3E1B07E-B447-06A1-7709-DBCB8E5EA2B7}"/>
              </a:ext>
            </a:extLst>
          </p:cNvPr>
          <p:cNvSpPr txBox="1"/>
          <p:nvPr/>
        </p:nvSpPr>
        <p:spPr>
          <a:xfrm>
            <a:off x="2716961" y="3324228"/>
            <a:ext cx="1423431" cy="738664"/>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Dispositivo de gateway do cliente</a:t>
            </a:r>
            <a:endParaRPr lang="pt-BR" sz="1400" dirty="0"/>
          </a:p>
        </p:txBody>
      </p:sp>
      <p:pic>
        <p:nvPicPr>
          <p:cNvPr id="7180" name="Picture 12">
            <a:extLst>
              <a:ext uri="{FF2B5EF4-FFF2-40B4-BE49-F238E27FC236}">
                <a16:creationId xmlns:a16="http://schemas.microsoft.com/office/drawing/2014/main" id="{4F1FF9DB-FED8-7E86-31B9-20B9A9735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078551" y="2020915"/>
            <a:ext cx="2479072" cy="200363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B719DCE-CBC5-C6E9-9731-FA28B52248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6582" y="2646008"/>
            <a:ext cx="661224"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24A7C195-078A-5CE3-E5B4-078A55CBFF34}"/>
              </a:ext>
            </a:extLst>
          </p:cNvPr>
          <p:cNvSpPr txBox="1"/>
          <p:nvPr/>
        </p:nvSpPr>
        <p:spPr>
          <a:xfrm>
            <a:off x="4639217" y="3315649"/>
            <a:ext cx="1423431" cy="307777"/>
          </a:xfrm>
          <a:prstGeom prst="rect">
            <a:avLst/>
          </a:prstGeom>
          <a:noFill/>
        </p:spPr>
        <p:txBody>
          <a:bodyPr wrap="square">
            <a:spAutoFit/>
          </a:bodyPr>
          <a:lstStyle/>
          <a:p>
            <a:r>
              <a:rPr lang="pt-BR" sz="1400" dirty="0">
                <a:solidFill>
                  <a:srgbClr val="FFFFFF"/>
                </a:solidFill>
                <a:latin typeface="Fredoka" pitchFamily="2" charset="-79"/>
                <a:cs typeface="Fredoka" pitchFamily="2" charset="-79"/>
              </a:rPr>
              <a:t>Conexão VPN</a:t>
            </a:r>
            <a:endParaRPr lang="pt-BR" sz="1400" dirty="0"/>
          </a:p>
        </p:txBody>
      </p:sp>
      <p:sp>
        <p:nvSpPr>
          <p:cNvPr id="14" name="CaixaDeTexto 13">
            <a:extLst>
              <a:ext uri="{FF2B5EF4-FFF2-40B4-BE49-F238E27FC236}">
                <a16:creationId xmlns:a16="http://schemas.microsoft.com/office/drawing/2014/main" id="{F6D3A456-2174-5FD6-5810-46A7297B7CB6}"/>
              </a:ext>
            </a:extLst>
          </p:cNvPr>
          <p:cNvSpPr txBox="1"/>
          <p:nvPr/>
        </p:nvSpPr>
        <p:spPr>
          <a:xfrm>
            <a:off x="4429639" y="3780505"/>
            <a:ext cx="1842585"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Internet pública</a:t>
            </a:r>
            <a:endParaRPr lang="pt-BR" dirty="0"/>
          </a:p>
        </p:txBody>
      </p:sp>
      <p:sp>
        <p:nvSpPr>
          <p:cNvPr id="15" name="Retângulo 14">
            <a:extLst>
              <a:ext uri="{FF2B5EF4-FFF2-40B4-BE49-F238E27FC236}">
                <a16:creationId xmlns:a16="http://schemas.microsoft.com/office/drawing/2014/main" id="{6340BCA4-700D-824C-2B93-EA4482AB0760}"/>
              </a:ext>
            </a:extLst>
          </p:cNvPr>
          <p:cNvSpPr/>
          <p:nvPr/>
        </p:nvSpPr>
        <p:spPr>
          <a:xfrm>
            <a:off x="6994577" y="1697351"/>
            <a:ext cx="5008598" cy="3923783"/>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Picture 2">
            <a:extLst>
              <a:ext uri="{FF2B5EF4-FFF2-40B4-BE49-F238E27FC236}">
                <a16:creationId xmlns:a16="http://schemas.microsoft.com/office/drawing/2014/main" id="{611F8573-3F7C-7776-C61D-EB3E7B591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0279" y="160980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C67FA32F-5EEB-42CA-E710-AA3CF9C98FC7}"/>
              </a:ext>
            </a:extLst>
          </p:cNvPr>
          <p:cNvSpPr txBox="1"/>
          <p:nvPr/>
        </p:nvSpPr>
        <p:spPr>
          <a:xfrm>
            <a:off x="7518105" y="1785134"/>
            <a:ext cx="643381"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solidFill>
                <a:srgbClr val="8C4CF7"/>
              </a:solidFill>
            </a:endParaRPr>
          </a:p>
        </p:txBody>
      </p:sp>
      <p:sp>
        <p:nvSpPr>
          <p:cNvPr id="5" name="Oval 4">
            <a:extLst>
              <a:ext uri="{FF2B5EF4-FFF2-40B4-BE49-F238E27FC236}">
                <a16:creationId xmlns:a16="http://schemas.microsoft.com/office/drawing/2014/main" id="{6796A584-50C8-E8F2-110E-30D1B9A00B21}"/>
              </a:ext>
            </a:extLst>
          </p:cNvPr>
          <p:cNvSpPr/>
          <p:nvPr/>
        </p:nvSpPr>
        <p:spPr>
          <a:xfrm>
            <a:off x="6683666" y="2710243"/>
            <a:ext cx="621822" cy="60378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a:extLst>
              <a:ext uri="{FF2B5EF4-FFF2-40B4-BE49-F238E27FC236}">
                <a16:creationId xmlns:a16="http://schemas.microsoft.com/office/drawing/2014/main" id="{FC17A148-AA94-C9DA-36AA-AFB3817FE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210" y="266016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2D947E9D-BDF2-36AC-A9B4-ABED46EA7B81}"/>
              </a:ext>
            </a:extLst>
          </p:cNvPr>
          <p:cNvSpPr txBox="1"/>
          <p:nvPr/>
        </p:nvSpPr>
        <p:spPr>
          <a:xfrm>
            <a:off x="6575625" y="3316543"/>
            <a:ext cx="904564" cy="738664"/>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Gateway privada </a:t>
            </a:r>
            <a:br>
              <a:rPr lang="pt-BR" sz="1400" dirty="0">
                <a:solidFill>
                  <a:srgbClr val="FFFFFF"/>
                </a:solidFill>
                <a:latin typeface="Fredoka" pitchFamily="2" charset="-79"/>
                <a:cs typeface="Fredoka" pitchFamily="2" charset="-79"/>
              </a:rPr>
            </a:br>
            <a:r>
              <a:rPr lang="pt-BR" sz="1400" dirty="0">
                <a:solidFill>
                  <a:srgbClr val="FFFFFF"/>
                </a:solidFill>
                <a:latin typeface="Fredoka" pitchFamily="2" charset="-79"/>
                <a:cs typeface="Fredoka" pitchFamily="2" charset="-79"/>
              </a:rPr>
              <a:t>virtual</a:t>
            </a:r>
            <a:endParaRPr lang="pt-BR" sz="1400" dirty="0"/>
          </a:p>
        </p:txBody>
      </p:sp>
      <p:sp>
        <p:nvSpPr>
          <p:cNvPr id="11" name="Retângulo 10">
            <a:extLst>
              <a:ext uri="{FF2B5EF4-FFF2-40B4-BE49-F238E27FC236}">
                <a16:creationId xmlns:a16="http://schemas.microsoft.com/office/drawing/2014/main" id="{1B7C25BB-0084-FE23-5324-12C349F263D2}"/>
              </a:ext>
            </a:extLst>
          </p:cNvPr>
          <p:cNvSpPr/>
          <p:nvPr/>
        </p:nvSpPr>
        <p:spPr>
          <a:xfrm>
            <a:off x="10024143" y="986971"/>
            <a:ext cx="1711571" cy="500234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70CA59C-14A1-18B7-2668-2614EA67A0C4}"/>
              </a:ext>
            </a:extLst>
          </p:cNvPr>
          <p:cNvSpPr txBox="1"/>
          <p:nvPr/>
        </p:nvSpPr>
        <p:spPr>
          <a:xfrm>
            <a:off x="8153867" y="1041146"/>
            <a:ext cx="1772103" cy="584775"/>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a:t>
            </a:r>
            <a:br>
              <a:rPr lang="pt-BR" sz="1600" dirty="0">
                <a:solidFill>
                  <a:schemeClr val="accent5"/>
                </a:solidFill>
                <a:latin typeface="Fredoka" pitchFamily="2" charset="-79"/>
                <a:cs typeface="Fredoka" pitchFamily="2" charset="-79"/>
              </a:rPr>
            </a:br>
            <a:r>
              <a:rPr lang="pt-BR" sz="1600" dirty="0">
                <a:solidFill>
                  <a:schemeClr val="accent5"/>
                </a:solidFill>
                <a:latin typeface="Fredoka" pitchFamily="2" charset="-79"/>
                <a:cs typeface="Fredoka" pitchFamily="2" charset="-79"/>
              </a:rPr>
              <a:t>disponibilidade A</a:t>
            </a:r>
            <a:endParaRPr lang="pt-BR" sz="1600" dirty="0">
              <a:solidFill>
                <a:schemeClr val="accent5"/>
              </a:solidFill>
            </a:endParaRPr>
          </a:p>
        </p:txBody>
      </p:sp>
      <p:sp>
        <p:nvSpPr>
          <p:cNvPr id="18" name="Retângulo 17">
            <a:extLst>
              <a:ext uri="{FF2B5EF4-FFF2-40B4-BE49-F238E27FC236}">
                <a16:creationId xmlns:a16="http://schemas.microsoft.com/office/drawing/2014/main" id="{861B23A0-E2C1-1C8F-5E50-8E1EFEA24CC3}"/>
              </a:ext>
            </a:extLst>
          </p:cNvPr>
          <p:cNvSpPr/>
          <p:nvPr/>
        </p:nvSpPr>
        <p:spPr>
          <a:xfrm>
            <a:off x="8176760" y="986971"/>
            <a:ext cx="1711571" cy="5002348"/>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773682BA-F647-AEE3-539F-86F1B2C519B5}"/>
              </a:ext>
            </a:extLst>
          </p:cNvPr>
          <p:cNvSpPr txBox="1"/>
          <p:nvPr/>
        </p:nvSpPr>
        <p:spPr>
          <a:xfrm>
            <a:off x="9963611" y="1041146"/>
            <a:ext cx="1772103" cy="584775"/>
          </a:xfrm>
          <a:prstGeom prst="rect">
            <a:avLst/>
          </a:prstGeom>
          <a:noFill/>
        </p:spPr>
        <p:txBody>
          <a:bodyPr wrap="square">
            <a:spAutoFit/>
          </a:bodyPr>
          <a:lstStyle/>
          <a:p>
            <a:pPr algn="ctr"/>
            <a:r>
              <a:rPr lang="pt-BR" sz="1600" dirty="0">
                <a:solidFill>
                  <a:schemeClr val="accent5"/>
                </a:solidFill>
                <a:latin typeface="Fredoka" pitchFamily="2" charset="-79"/>
                <a:cs typeface="Fredoka" pitchFamily="2" charset="-79"/>
              </a:rPr>
              <a:t>Zona de </a:t>
            </a:r>
            <a:br>
              <a:rPr lang="pt-BR" sz="1600" dirty="0">
                <a:solidFill>
                  <a:schemeClr val="accent5"/>
                </a:solidFill>
                <a:latin typeface="Fredoka" pitchFamily="2" charset="-79"/>
                <a:cs typeface="Fredoka" pitchFamily="2" charset="-79"/>
              </a:rPr>
            </a:br>
            <a:r>
              <a:rPr lang="pt-BR" sz="1600" dirty="0">
                <a:solidFill>
                  <a:schemeClr val="accent5"/>
                </a:solidFill>
                <a:latin typeface="Fredoka" pitchFamily="2" charset="-79"/>
                <a:cs typeface="Fredoka" pitchFamily="2" charset="-79"/>
              </a:rPr>
              <a:t>disponibilidade B</a:t>
            </a:r>
            <a:endParaRPr lang="pt-BR" sz="1600" dirty="0">
              <a:solidFill>
                <a:schemeClr val="accent5"/>
              </a:solidFill>
            </a:endParaRPr>
          </a:p>
        </p:txBody>
      </p:sp>
      <p:pic>
        <p:nvPicPr>
          <p:cNvPr id="1028" name="Picture 4">
            <a:extLst>
              <a:ext uri="{FF2B5EF4-FFF2-40B4-BE49-F238E27FC236}">
                <a16:creationId xmlns:a16="http://schemas.microsoft.com/office/drawing/2014/main" id="{388C41B3-E25E-B74B-8487-35E5FC9984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3867" y="2583795"/>
            <a:ext cx="1747206" cy="160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B4E845DA-24EF-CB5E-9685-3535ED81DD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6325" y="2593295"/>
            <a:ext cx="1747206" cy="16099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76A741-C423-BC34-7422-2BF3D3618C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7375" y="3082479"/>
            <a:ext cx="863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8123401-9340-0CFC-A37F-98BB37ACA4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7554" y="3082479"/>
            <a:ext cx="860400" cy="860400"/>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AD32394E-AB30-2757-405B-29207C111D21}"/>
              </a:ext>
            </a:extLst>
          </p:cNvPr>
          <p:cNvSpPr txBox="1"/>
          <p:nvPr/>
        </p:nvSpPr>
        <p:spPr>
          <a:xfrm>
            <a:off x="8517572" y="2646008"/>
            <a:ext cx="1019795" cy="523220"/>
          </a:xfrm>
          <a:prstGeom prst="rect">
            <a:avLst/>
          </a:prstGeom>
          <a:noFill/>
        </p:spPr>
        <p:txBody>
          <a:bodyPr wrap="square">
            <a:spAutoFit/>
          </a:bodyPr>
          <a:lstStyle/>
          <a:p>
            <a:pPr algn="ctr"/>
            <a:r>
              <a:rPr lang="pt-BR" sz="1400" dirty="0">
                <a:solidFill>
                  <a:srgbClr val="0070C0"/>
                </a:solidFill>
                <a:latin typeface="Fredoka" pitchFamily="2" charset="-79"/>
                <a:cs typeface="Fredoka" pitchFamily="2" charset="-79"/>
              </a:rPr>
              <a:t>Sub-rede </a:t>
            </a:r>
            <a:br>
              <a:rPr lang="pt-BR" sz="1400" dirty="0">
                <a:solidFill>
                  <a:srgbClr val="0070C0"/>
                </a:solidFill>
                <a:latin typeface="Fredoka" pitchFamily="2" charset="-79"/>
                <a:cs typeface="Fredoka" pitchFamily="2" charset="-79"/>
              </a:rPr>
            </a:br>
            <a:r>
              <a:rPr lang="pt-BR" sz="1400" dirty="0">
                <a:solidFill>
                  <a:srgbClr val="0070C0"/>
                </a:solidFill>
                <a:latin typeface="Fredoka" pitchFamily="2" charset="-79"/>
                <a:cs typeface="Fredoka" pitchFamily="2" charset="-79"/>
              </a:rPr>
              <a:t>privada</a:t>
            </a:r>
            <a:endParaRPr lang="pt-BR" sz="1400" dirty="0"/>
          </a:p>
        </p:txBody>
      </p:sp>
      <p:sp>
        <p:nvSpPr>
          <p:cNvPr id="23" name="CaixaDeTexto 22">
            <a:extLst>
              <a:ext uri="{FF2B5EF4-FFF2-40B4-BE49-F238E27FC236}">
                <a16:creationId xmlns:a16="http://schemas.microsoft.com/office/drawing/2014/main" id="{4333C6F3-A1C5-B7AD-7ABA-822A622DA87C}"/>
              </a:ext>
            </a:extLst>
          </p:cNvPr>
          <p:cNvSpPr txBox="1"/>
          <p:nvPr/>
        </p:nvSpPr>
        <p:spPr>
          <a:xfrm>
            <a:off x="10384601" y="2646299"/>
            <a:ext cx="1019795" cy="523220"/>
          </a:xfrm>
          <a:prstGeom prst="rect">
            <a:avLst/>
          </a:prstGeom>
          <a:noFill/>
        </p:spPr>
        <p:txBody>
          <a:bodyPr wrap="square">
            <a:spAutoFit/>
          </a:bodyPr>
          <a:lstStyle/>
          <a:p>
            <a:pPr algn="ctr"/>
            <a:r>
              <a:rPr lang="pt-BR" sz="1400" dirty="0">
                <a:solidFill>
                  <a:srgbClr val="0070C0"/>
                </a:solidFill>
                <a:latin typeface="Fredoka" pitchFamily="2" charset="-79"/>
                <a:cs typeface="Fredoka" pitchFamily="2" charset="-79"/>
              </a:rPr>
              <a:t>Sub-rede </a:t>
            </a:r>
            <a:br>
              <a:rPr lang="pt-BR" sz="1400" dirty="0">
                <a:solidFill>
                  <a:srgbClr val="0070C0"/>
                </a:solidFill>
                <a:latin typeface="Fredoka" pitchFamily="2" charset="-79"/>
                <a:cs typeface="Fredoka" pitchFamily="2" charset="-79"/>
              </a:rPr>
            </a:br>
            <a:r>
              <a:rPr lang="pt-BR" sz="1400" dirty="0">
                <a:solidFill>
                  <a:srgbClr val="0070C0"/>
                </a:solidFill>
                <a:latin typeface="Fredoka" pitchFamily="2" charset="-79"/>
                <a:cs typeface="Fredoka" pitchFamily="2" charset="-79"/>
              </a:rPr>
              <a:t>privada</a:t>
            </a:r>
            <a:endParaRPr lang="pt-BR" sz="1400" dirty="0"/>
          </a:p>
        </p:txBody>
      </p:sp>
      <p:cxnSp>
        <p:nvCxnSpPr>
          <p:cNvPr id="25" name="Conector Reto 24">
            <a:extLst>
              <a:ext uri="{FF2B5EF4-FFF2-40B4-BE49-F238E27FC236}">
                <a16:creationId xmlns:a16="http://schemas.microsoft.com/office/drawing/2014/main" id="{ADD81596-67BA-3067-13B6-0BE3A63CF562}"/>
              </a:ext>
            </a:extLst>
          </p:cNvPr>
          <p:cNvCxnSpPr>
            <a:cxnSpLocks/>
          </p:cNvCxnSpPr>
          <p:nvPr/>
        </p:nvCxnSpPr>
        <p:spPr>
          <a:xfrm>
            <a:off x="3743225" y="3033772"/>
            <a:ext cx="67065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7A62ADAE-1B70-21E4-8A4E-958386468A81}"/>
              </a:ext>
            </a:extLst>
          </p:cNvPr>
          <p:cNvCxnSpPr>
            <a:cxnSpLocks/>
          </p:cNvCxnSpPr>
          <p:nvPr/>
        </p:nvCxnSpPr>
        <p:spPr>
          <a:xfrm>
            <a:off x="6240558" y="3032725"/>
            <a:ext cx="44310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6A7A799D-DE2D-1F4B-2AB7-4A1BEF3D8DA2}"/>
              </a:ext>
            </a:extLst>
          </p:cNvPr>
          <p:cNvSpPr/>
          <p:nvPr/>
        </p:nvSpPr>
        <p:spPr>
          <a:xfrm>
            <a:off x="4254613" y="4650091"/>
            <a:ext cx="2047407" cy="539262"/>
          </a:xfrm>
          <a:prstGeom prst="rect">
            <a:avLst/>
          </a:prstGeom>
          <a:solidFill>
            <a:srgbClr val="4F809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rPr>
              <a:t>DOIS ENDPOINTS</a:t>
            </a:r>
          </a:p>
        </p:txBody>
      </p:sp>
      <p:cxnSp>
        <p:nvCxnSpPr>
          <p:cNvPr id="31" name="Conector Reto 30">
            <a:extLst>
              <a:ext uri="{FF2B5EF4-FFF2-40B4-BE49-F238E27FC236}">
                <a16:creationId xmlns:a16="http://schemas.microsoft.com/office/drawing/2014/main" id="{CA547E16-712E-29FE-E328-655A04D2A516}"/>
              </a:ext>
            </a:extLst>
          </p:cNvPr>
          <p:cNvCxnSpPr>
            <a:cxnSpLocks/>
            <a:stCxn id="29" idx="3"/>
          </p:cNvCxnSpPr>
          <p:nvPr/>
        </p:nvCxnSpPr>
        <p:spPr>
          <a:xfrm>
            <a:off x="6302020" y="4919722"/>
            <a:ext cx="138350" cy="0"/>
          </a:xfrm>
          <a:prstGeom prst="line">
            <a:avLst/>
          </a:prstGeom>
          <a:ln w="38100">
            <a:solidFill>
              <a:srgbClr val="4F809A"/>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04F06D4-FE21-3E45-F22B-2F3732864F8C}"/>
              </a:ext>
            </a:extLst>
          </p:cNvPr>
          <p:cNvCxnSpPr>
            <a:cxnSpLocks/>
          </p:cNvCxnSpPr>
          <p:nvPr/>
        </p:nvCxnSpPr>
        <p:spPr>
          <a:xfrm>
            <a:off x="6440370" y="3623426"/>
            <a:ext cx="0" cy="1313211"/>
          </a:xfrm>
          <a:prstGeom prst="line">
            <a:avLst/>
          </a:prstGeom>
          <a:ln w="38100">
            <a:solidFill>
              <a:srgbClr val="4F809A"/>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334AD5D7-EF03-CFD1-7A83-B197B46AD827}"/>
              </a:ext>
            </a:extLst>
          </p:cNvPr>
          <p:cNvCxnSpPr>
            <a:cxnSpLocks/>
          </p:cNvCxnSpPr>
          <p:nvPr/>
        </p:nvCxnSpPr>
        <p:spPr>
          <a:xfrm>
            <a:off x="6420820" y="3623426"/>
            <a:ext cx="273605" cy="0"/>
          </a:xfrm>
          <a:prstGeom prst="line">
            <a:avLst/>
          </a:prstGeom>
          <a:ln w="38100">
            <a:solidFill>
              <a:srgbClr val="4F809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133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B8AD782-038E-D435-56D4-66425062935E}"/>
              </a:ext>
            </a:extLst>
          </p:cNvPr>
          <p:cNvSpPr>
            <a:spLocks noGrp="1"/>
          </p:cNvSpPr>
          <p:nvPr>
            <p:ph idx="1"/>
          </p:nvPr>
        </p:nvSpPr>
        <p:spPr>
          <a:xfrm>
            <a:off x="731875" y="1055578"/>
            <a:ext cx="10515600" cy="5777022"/>
          </a:xfrm>
        </p:spPr>
        <p:txBody>
          <a:bodyPr>
            <a:normAutofit fontScale="92500" lnSpcReduction="20000"/>
          </a:bodyPr>
          <a:lstStyle/>
          <a:p>
            <a:pPr marL="0" indent="0">
              <a:buNone/>
            </a:pPr>
            <a:br>
              <a:rPr lang="pt-BR" dirty="0">
                <a:solidFill>
                  <a:schemeClr val="accent4"/>
                </a:solidFill>
                <a:effectLst/>
                <a:latin typeface="Fredoka" pitchFamily="2" charset="-79"/>
                <a:cs typeface="Fredoka" pitchFamily="2" charset="-79"/>
              </a:rPr>
            </a:br>
            <a:r>
              <a:rPr lang="pt-BR" dirty="0">
                <a:solidFill>
                  <a:srgbClr val="FFFFFF"/>
                </a:solidFill>
                <a:latin typeface="Fredoka" pitchFamily="2" charset="-79"/>
                <a:cs typeface="Fredoka" pitchFamily="2" charset="-79"/>
              </a:rPr>
              <a:t>É</a:t>
            </a:r>
            <a:r>
              <a:rPr lang="pt-BR" b="0" i="0" dirty="0">
                <a:solidFill>
                  <a:srgbClr val="FFFFFF"/>
                </a:solidFill>
                <a:effectLst/>
                <a:latin typeface="Fredoka" pitchFamily="2" charset="-79"/>
                <a:cs typeface="Fredoka" pitchFamily="2" charset="-79"/>
              </a:rPr>
              <a:t> um serviço da AWS que permite a criação de uma conexão de rede segura entre sua Virtual Private Cloud (VPC) na AWS e sua rede local, frequentemente referida como um ambiente on-premises. Em termos simples, é como uma ponte que conecta sua nuvem privada na AWS com a infraestrutura física da sua empresa, permitindo que você estenda suas redes locais para a nuvem de maneira segura e privada.</a:t>
            </a:r>
          </a:p>
          <a:p>
            <a:pPr marL="0" indent="0">
              <a:buNone/>
            </a:pPr>
            <a:endParaRPr lang="pt-BR" dirty="0">
              <a:latin typeface="Fredoka" pitchFamily="2" charset="-79"/>
              <a:cs typeface="Fredoka" pitchFamily="2" charset="-79"/>
            </a:endParaRPr>
          </a:p>
          <a:p>
            <a:pPr marL="0" indent="0" algn="l">
              <a:buNone/>
            </a:pPr>
            <a:r>
              <a:rPr lang="pt-BR" dirty="0">
                <a:solidFill>
                  <a:srgbClr val="FFFFFF"/>
                </a:solidFill>
                <a:latin typeface="Fredoka" pitchFamily="2" charset="-79"/>
                <a:cs typeface="Fredoka" pitchFamily="2" charset="-79"/>
              </a:rPr>
              <a:t>Quando você configura um VPG, você está essencialmente criando um ponto de entrada na AWS para o tráfego de rede que vem da sua rede local. Esse ponto de entrada permite que você utilize serviços como o </a:t>
            </a:r>
            <a:r>
              <a:rPr lang="pt-BR" dirty="0">
                <a:solidFill>
                  <a:schemeClr val="accent2"/>
                </a:solidFill>
                <a:latin typeface="Fredoka" pitchFamily="2" charset="-79"/>
                <a:cs typeface="Fredoka" pitchFamily="2" charset="-79"/>
              </a:rPr>
              <a:t>AWS Direct Connect </a:t>
            </a:r>
            <a:r>
              <a:rPr lang="pt-BR" dirty="0">
                <a:solidFill>
                  <a:srgbClr val="FFFFFF"/>
                </a:solidFill>
                <a:latin typeface="Fredoka" pitchFamily="2" charset="-79"/>
                <a:cs typeface="Fredoka" pitchFamily="2" charset="-79"/>
              </a:rPr>
              <a:t>ou uma </a:t>
            </a:r>
            <a:r>
              <a:rPr lang="pt-BR" dirty="0">
                <a:solidFill>
                  <a:schemeClr val="accent2"/>
                </a:solidFill>
                <a:latin typeface="Fredoka" pitchFamily="2" charset="-79"/>
                <a:cs typeface="Fredoka" pitchFamily="2" charset="-79"/>
              </a:rPr>
              <a:t>VPN (Virtual Private Network) </a:t>
            </a:r>
            <a:r>
              <a:rPr lang="pt-BR" dirty="0">
                <a:solidFill>
                  <a:srgbClr val="FFFFFF"/>
                </a:solidFill>
                <a:latin typeface="Fredoka" pitchFamily="2" charset="-79"/>
                <a:cs typeface="Fredoka" pitchFamily="2" charset="-79"/>
              </a:rPr>
              <a:t>para acessar recursos na sua VPC, como se estivessem dentro da sua própria rede.</a:t>
            </a:r>
          </a:p>
          <a:p>
            <a:pPr marL="0" indent="0">
              <a:buNone/>
            </a:pPr>
            <a:br>
              <a:rPr lang="pt-BR" dirty="0"/>
            </a:br>
            <a:endParaRPr lang="pt-BR" dirty="0">
              <a:latin typeface="Comic Sans MS" panose="030F0902030302020204" pitchFamily="66" charset="0"/>
            </a:endParaRPr>
          </a:p>
        </p:txBody>
      </p:sp>
      <p:sp>
        <p:nvSpPr>
          <p:cNvPr id="4" name="CaixaDeTexto 3">
            <a:extLst>
              <a:ext uri="{FF2B5EF4-FFF2-40B4-BE49-F238E27FC236}">
                <a16:creationId xmlns:a16="http://schemas.microsoft.com/office/drawing/2014/main" id="{18DC74B6-C7BA-22EC-4056-D68000A70767}"/>
              </a:ext>
            </a:extLst>
          </p:cNvPr>
          <p:cNvSpPr txBox="1"/>
          <p:nvPr/>
        </p:nvSpPr>
        <p:spPr>
          <a:xfrm>
            <a:off x="2679700" y="115669"/>
            <a:ext cx="7239000" cy="646331"/>
          </a:xfrm>
          <a:prstGeom prst="rect">
            <a:avLst/>
          </a:prstGeom>
          <a:noFill/>
        </p:spPr>
        <p:txBody>
          <a:bodyPr wrap="square">
            <a:spAutoFit/>
          </a:bodyPr>
          <a:lstStyle/>
          <a:p>
            <a:r>
              <a:rPr lang="pt-BR" sz="3600" dirty="0">
                <a:solidFill>
                  <a:schemeClr val="accent4"/>
                </a:solidFill>
                <a:effectLst/>
                <a:latin typeface="Fredoka" pitchFamily="2" charset="-79"/>
                <a:cs typeface="Fredoka" pitchFamily="2" charset="-79"/>
              </a:rPr>
              <a:t>VIRTUAL PRIVATE </a:t>
            </a:r>
            <a:r>
              <a:rPr lang="pt-BR" sz="3600" dirty="0">
                <a:solidFill>
                  <a:schemeClr val="accent4"/>
                </a:solidFill>
                <a:latin typeface="Fredoka" pitchFamily="2" charset="-79"/>
                <a:cs typeface="Fredoka" pitchFamily="2" charset="-79"/>
              </a:rPr>
              <a:t>GATEWAY </a:t>
            </a:r>
            <a:endParaRPr lang="pt-BR" sz="3600" dirty="0"/>
          </a:p>
        </p:txBody>
      </p:sp>
    </p:spTree>
    <p:extLst>
      <p:ext uri="{BB962C8B-B14F-4D97-AF65-F5344CB8AC3E}">
        <p14:creationId xmlns:p14="http://schemas.microsoft.com/office/powerpoint/2010/main" val="972087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8F33B405-4118-619E-219D-39D2222B7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406" y="1001102"/>
            <a:ext cx="4343400" cy="5359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6">
            <a:extLst>
              <a:ext uri="{FF2B5EF4-FFF2-40B4-BE49-F238E27FC236}">
                <a16:creationId xmlns:a16="http://schemas.microsoft.com/office/drawing/2014/main" id="{F13CD779-FE47-2C9C-83D5-A0EACBD4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544" y="2181134"/>
            <a:ext cx="2044700" cy="29337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AD39FA3D-B29A-66D9-A8B8-078A64D86350}"/>
              </a:ext>
            </a:extLst>
          </p:cNvPr>
          <p:cNvSpPr txBox="1"/>
          <p:nvPr/>
        </p:nvSpPr>
        <p:spPr>
          <a:xfrm>
            <a:off x="1130427" y="2362147"/>
            <a:ext cx="1856817" cy="523220"/>
          </a:xfrm>
          <a:prstGeom prst="rect">
            <a:avLst/>
          </a:prstGeom>
          <a:noFill/>
        </p:spPr>
        <p:txBody>
          <a:bodyPr wrap="square">
            <a:spAutoFit/>
          </a:bodyPr>
          <a:lstStyle/>
          <a:p>
            <a:pPr algn="ctr"/>
            <a:r>
              <a:rPr lang="pt-BR" sz="1400" dirty="0">
                <a:solidFill>
                  <a:srgbClr val="A9C4EB"/>
                </a:solidFill>
                <a:latin typeface="Fredoka" pitchFamily="2" charset="-79"/>
                <a:cs typeface="Fredoka" pitchFamily="2" charset="-79"/>
              </a:rPr>
              <a:t>Data center</a:t>
            </a:r>
            <a:br>
              <a:rPr lang="pt-BR" sz="1400" dirty="0">
                <a:solidFill>
                  <a:srgbClr val="A9C4EB"/>
                </a:solidFill>
                <a:latin typeface="Fredoka" pitchFamily="2" charset="-79"/>
                <a:cs typeface="Fredoka" pitchFamily="2" charset="-79"/>
              </a:rPr>
            </a:br>
            <a:r>
              <a:rPr lang="pt-BR" sz="1400" dirty="0">
                <a:solidFill>
                  <a:srgbClr val="A9C4EB"/>
                </a:solidFill>
                <a:latin typeface="Fredoka" pitchFamily="2" charset="-79"/>
                <a:cs typeface="Fredoka" pitchFamily="2" charset="-79"/>
              </a:rPr>
              <a:t> corporativo</a:t>
            </a:r>
            <a:endParaRPr lang="pt-BR" sz="1400" dirty="0">
              <a:solidFill>
                <a:srgbClr val="A9C4EB"/>
              </a:solidFill>
            </a:endParaRPr>
          </a:p>
        </p:txBody>
      </p:sp>
      <p:pic>
        <p:nvPicPr>
          <p:cNvPr id="2050" name="Picture 2">
            <a:extLst>
              <a:ext uri="{FF2B5EF4-FFF2-40B4-BE49-F238E27FC236}">
                <a16:creationId xmlns:a16="http://schemas.microsoft.com/office/drawing/2014/main" id="{D2C3936C-4E12-DD82-A1D5-05A5F289A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894" y="310798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a:extLst>
              <a:ext uri="{FF2B5EF4-FFF2-40B4-BE49-F238E27FC236}">
                <a16:creationId xmlns:a16="http://schemas.microsoft.com/office/drawing/2014/main" id="{DBC6DBCE-D70A-D6DC-5344-B05E0501557A}"/>
              </a:ext>
            </a:extLst>
          </p:cNvPr>
          <p:cNvPicPr>
            <a:picLocks noChangeAspect="1" noChangeArrowheads="1"/>
          </p:cNvPicPr>
          <p:nvPr/>
        </p:nvPicPr>
        <p:blipFill>
          <a:blip r:embed="rId5"/>
          <a:srcRect/>
          <a:stretch/>
        </p:blipFill>
        <p:spPr bwMode="auto">
          <a:xfrm>
            <a:off x="4707219" y="1754198"/>
            <a:ext cx="1050362" cy="1075672"/>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E2D92D50-9178-13A1-03B0-DF558F55D2C5}"/>
              </a:ext>
            </a:extLst>
          </p:cNvPr>
          <p:cNvSpPr txBox="1"/>
          <p:nvPr/>
        </p:nvSpPr>
        <p:spPr>
          <a:xfrm>
            <a:off x="4762583" y="2829870"/>
            <a:ext cx="1075672"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Internet</a:t>
            </a:r>
            <a:endParaRPr lang="pt-BR" dirty="0"/>
          </a:p>
        </p:txBody>
      </p:sp>
      <p:sp>
        <p:nvSpPr>
          <p:cNvPr id="9" name="Retângulo 8">
            <a:extLst>
              <a:ext uri="{FF2B5EF4-FFF2-40B4-BE49-F238E27FC236}">
                <a16:creationId xmlns:a16="http://schemas.microsoft.com/office/drawing/2014/main" id="{03E522B8-1222-16A0-401A-7BBAAA1A1AD2}"/>
              </a:ext>
            </a:extLst>
          </p:cNvPr>
          <p:cNvSpPr/>
          <p:nvPr/>
        </p:nvSpPr>
        <p:spPr>
          <a:xfrm>
            <a:off x="7490406" y="444500"/>
            <a:ext cx="4343400" cy="6070599"/>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4" name="Picture 6">
            <a:extLst>
              <a:ext uri="{FF2B5EF4-FFF2-40B4-BE49-F238E27FC236}">
                <a16:creationId xmlns:a16="http://schemas.microsoft.com/office/drawing/2014/main" id="{FC78859C-A86E-BE43-79DD-BEB22A1A66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6348" y="34954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655A24B7-88FE-BB55-F127-6346A5A553EA}"/>
              </a:ext>
            </a:extLst>
          </p:cNvPr>
          <p:cNvSpPr txBox="1"/>
          <p:nvPr/>
        </p:nvSpPr>
        <p:spPr>
          <a:xfrm>
            <a:off x="7850881" y="524883"/>
            <a:ext cx="1856817" cy="369332"/>
          </a:xfrm>
          <a:prstGeom prst="rect">
            <a:avLst/>
          </a:prstGeom>
          <a:noFill/>
        </p:spPr>
        <p:txBody>
          <a:bodyPr wrap="square">
            <a:spAutoFit/>
          </a:bodyPr>
          <a:lstStyle/>
          <a:p>
            <a:pPr algn="ctr"/>
            <a:r>
              <a:rPr lang="pt-BR" dirty="0">
                <a:solidFill>
                  <a:schemeClr val="accent2"/>
                </a:solidFill>
                <a:latin typeface="Fredoka" pitchFamily="2" charset="-79"/>
                <a:cs typeface="Fredoka" pitchFamily="2" charset="-79"/>
              </a:rPr>
              <a:t>Nuvem AWS</a:t>
            </a:r>
            <a:endParaRPr lang="pt-BR" dirty="0">
              <a:solidFill>
                <a:schemeClr val="accent2"/>
              </a:solidFill>
            </a:endParaRPr>
          </a:p>
        </p:txBody>
      </p:sp>
      <p:sp>
        <p:nvSpPr>
          <p:cNvPr id="11" name="Retângulo 10">
            <a:extLst>
              <a:ext uri="{FF2B5EF4-FFF2-40B4-BE49-F238E27FC236}">
                <a16:creationId xmlns:a16="http://schemas.microsoft.com/office/drawing/2014/main" id="{2656B06E-C323-3661-5187-1B240C95AFEE}"/>
              </a:ext>
            </a:extLst>
          </p:cNvPr>
          <p:cNvSpPr/>
          <p:nvPr/>
        </p:nvSpPr>
        <p:spPr>
          <a:xfrm>
            <a:off x="8038036" y="1841749"/>
            <a:ext cx="3483404" cy="3923783"/>
          </a:xfrm>
          <a:prstGeom prst="rect">
            <a:avLst/>
          </a:prstGeom>
          <a:noFill/>
          <a:ln w="28575">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a:extLst>
              <a:ext uri="{FF2B5EF4-FFF2-40B4-BE49-F238E27FC236}">
                <a16:creationId xmlns:a16="http://schemas.microsoft.com/office/drawing/2014/main" id="{A13CABDA-6372-A27C-4452-146666FEBF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2388" y="175419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7F4EA9F3-40D4-1BE6-9701-B3933270A4CD}"/>
              </a:ext>
            </a:extLst>
          </p:cNvPr>
          <p:cNvSpPr txBox="1"/>
          <p:nvPr/>
        </p:nvSpPr>
        <p:spPr>
          <a:xfrm>
            <a:off x="8618554" y="1910306"/>
            <a:ext cx="683650" cy="369332"/>
          </a:xfrm>
          <a:prstGeom prst="rect">
            <a:avLst/>
          </a:prstGeom>
          <a:noFill/>
        </p:spPr>
        <p:txBody>
          <a:bodyPr wrap="square">
            <a:spAutoFit/>
          </a:bodyPr>
          <a:lstStyle/>
          <a:p>
            <a:r>
              <a:rPr lang="pt-BR" sz="1800" dirty="0">
                <a:solidFill>
                  <a:srgbClr val="8C4CF7"/>
                </a:solidFill>
                <a:latin typeface="Fredoka" pitchFamily="2" charset="-79"/>
                <a:cs typeface="Fredoka" pitchFamily="2" charset="-79"/>
              </a:rPr>
              <a:t>VPC</a:t>
            </a:r>
            <a:endParaRPr lang="pt-BR" dirty="0"/>
          </a:p>
        </p:txBody>
      </p:sp>
      <p:sp>
        <p:nvSpPr>
          <p:cNvPr id="16" name="CaixaDeTexto 15">
            <a:extLst>
              <a:ext uri="{FF2B5EF4-FFF2-40B4-BE49-F238E27FC236}">
                <a16:creationId xmlns:a16="http://schemas.microsoft.com/office/drawing/2014/main" id="{97A475C8-E96F-F32C-BA41-E4D04D6E0A66}"/>
              </a:ext>
            </a:extLst>
          </p:cNvPr>
          <p:cNvSpPr txBox="1"/>
          <p:nvPr/>
        </p:nvSpPr>
        <p:spPr>
          <a:xfrm>
            <a:off x="7963113" y="1243976"/>
            <a:ext cx="1046939" cy="369332"/>
          </a:xfrm>
          <a:prstGeom prst="rect">
            <a:avLst/>
          </a:prstGeom>
          <a:noFill/>
        </p:spPr>
        <p:txBody>
          <a:bodyPr wrap="square">
            <a:spAutoFit/>
          </a:bodyPr>
          <a:lstStyle/>
          <a:p>
            <a:r>
              <a:rPr lang="pt-BR" sz="1800" dirty="0">
                <a:solidFill>
                  <a:srgbClr val="45A4A7"/>
                </a:solidFill>
                <a:latin typeface="Fredoka" pitchFamily="2" charset="-79"/>
                <a:cs typeface="Fredoka" pitchFamily="2" charset="-79"/>
              </a:rPr>
              <a:t>Região</a:t>
            </a:r>
            <a:endParaRPr lang="pt-BR" dirty="0">
              <a:solidFill>
                <a:srgbClr val="45A4A7"/>
              </a:solidFill>
            </a:endParaRPr>
          </a:p>
        </p:txBody>
      </p:sp>
      <p:sp>
        <p:nvSpPr>
          <p:cNvPr id="18" name="Oval 17">
            <a:extLst>
              <a:ext uri="{FF2B5EF4-FFF2-40B4-BE49-F238E27FC236}">
                <a16:creationId xmlns:a16="http://schemas.microsoft.com/office/drawing/2014/main" id="{592F7A7C-C8F5-9C70-6F0C-4FBFB540417B}"/>
              </a:ext>
            </a:extLst>
          </p:cNvPr>
          <p:cNvSpPr/>
          <p:nvPr/>
        </p:nvSpPr>
        <p:spPr>
          <a:xfrm>
            <a:off x="7745882" y="3358398"/>
            <a:ext cx="584307" cy="5787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2" name="Picture 4">
            <a:extLst>
              <a:ext uri="{FF2B5EF4-FFF2-40B4-BE49-F238E27FC236}">
                <a16:creationId xmlns:a16="http://schemas.microsoft.com/office/drawing/2014/main" id="{1A532CBA-9D1E-AA3F-49E8-02ACA566C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8035" y="328293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8776EC38-A7C6-0D23-96E5-0C133D85A0E5}"/>
              </a:ext>
            </a:extLst>
          </p:cNvPr>
          <p:cNvSpPr txBox="1"/>
          <p:nvPr/>
        </p:nvSpPr>
        <p:spPr>
          <a:xfrm>
            <a:off x="7636765" y="3937194"/>
            <a:ext cx="904564" cy="738664"/>
          </a:xfrm>
          <a:prstGeom prst="rect">
            <a:avLst/>
          </a:prstGeom>
          <a:solidFill>
            <a:schemeClr val="bg1"/>
          </a:solidFill>
        </p:spPr>
        <p:txBody>
          <a:bodyPr wrap="square">
            <a:spAutoFit/>
          </a:bodyPr>
          <a:lstStyle/>
          <a:p>
            <a:pPr algn="ctr"/>
            <a:r>
              <a:rPr lang="pt-BR" sz="1400" dirty="0">
                <a:solidFill>
                  <a:srgbClr val="FFFFFF"/>
                </a:solidFill>
                <a:latin typeface="Fredoka" pitchFamily="2" charset="-79"/>
                <a:cs typeface="Fredoka" pitchFamily="2" charset="-79"/>
              </a:rPr>
              <a:t>Gateway privada </a:t>
            </a:r>
            <a:br>
              <a:rPr lang="pt-BR" sz="1400" dirty="0">
                <a:solidFill>
                  <a:srgbClr val="FFFFFF"/>
                </a:solidFill>
                <a:latin typeface="Fredoka" pitchFamily="2" charset="-79"/>
                <a:cs typeface="Fredoka" pitchFamily="2" charset="-79"/>
              </a:rPr>
            </a:br>
            <a:r>
              <a:rPr lang="pt-BR" sz="1400" dirty="0">
                <a:solidFill>
                  <a:srgbClr val="FFFFFF"/>
                </a:solidFill>
                <a:latin typeface="Fredoka" pitchFamily="2" charset="-79"/>
                <a:cs typeface="Fredoka" pitchFamily="2" charset="-79"/>
              </a:rPr>
              <a:t>virtual</a:t>
            </a:r>
            <a:endParaRPr lang="pt-BR" sz="1400" dirty="0"/>
          </a:p>
        </p:txBody>
      </p:sp>
      <p:pic>
        <p:nvPicPr>
          <p:cNvPr id="2064" name="Picture 16">
            <a:extLst>
              <a:ext uri="{FF2B5EF4-FFF2-40B4-BE49-F238E27FC236}">
                <a16:creationId xmlns:a16="http://schemas.microsoft.com/office/drawing/2014/main" id="{C814A8FA-34A5-20F3-153C-287379A39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1595" y="4004701"/>
            <a:ext cx="991837"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de Seta Reta 21">
            <a:extLst>
              <a:ext uri="{FF2B5EF4-FFF2-40B4-BE49-F238E27FC236}">
                <a16:creationId xmlns:a16="http://schemas.microsoft.com/office/drawing/2014/main" id="{8292C4A5-C76C-6674-5557-E3B3F29B52D3}"/>
              </a:ext>
            </a:extLst>
          </p:cNvPr>
          <p:cNvCxnSpPr>
            <a:cxnSpLocks/>
          </p:cNvCxnSpPr>
          <p:nvPr/>
        </p:nvCxnSpPr>
        <p:spPr>
          <a:xfrm>
            <a:off x="2409198" y="3647984"/>
            <a:ext cx="5328000" cy="44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52D6843D-A022-9EEC-925D-9B88ABF79C5A}"/>
              </a:ext>
            </a:extLst>
          </p:cNvPr>
          <p:cNvSpPr txBox="1"/>
          <p:nvPr/>
        </p:nvSpPr>
        <p:spPr>
          <a:xfrm>
            <a:off x="4445285" y="5084701"/>
            <a:ext cx="1678424" cy="369332"/>
          </a:xfrm>
          <a:prstGeom prst="rect">
            <a:avLst/>
          </a:prstGeom>
          <a:noFill/>
        </p:spPr>
        <p:txBody>
          <a:bodyPr wrap="square">
            <a:spAutoFit/>
          </a:bodyPr>
          <a:lstStyle/>
          <a:p>
            <a:r>
              <a:rPr lang="pt-BR" sz="1800" dirty="0">
                <a:solidFill>
                  <a:srgbClr val="FFFFFF"/>
                </a:solidFill>
                <a:latin typeface="Fredoka" pitchFamily="2" charset="-79"/>
                <a:cs typeface="Fredoka" pitchFamily="2" charset="-79"/>
              </a:rPr>
              <a:t>Conexão VPN</a:t>
            </a:r>
            <a:endParaRPr lang="pt-BR" dirty="0"/>
          </a:p>
        </p:txBody>
      </p:sp>
      <p:sp>
        <p:nvSpPr>
          <p:cNvPr id="25" name="CaixaDeTexto 24">
            <a:extLst>
              <a:ext uri="{FF2B5EF4-FFF2-40B4-BE49-F238E27FC236}">
                <a16:creationId xmlns:a16="http://schemas.microsoft.com/office/drawing/2014/main" id="{2A48D8CD-1C9F-5B43-780D-4A326FCEDCE6}"/>
              </a:ext>
            </a:extLst>
          </p:cNvPr>
          <p:cNvSpPr txBox="1"/>
          <p:nvPr/>
        </p:nvSpPr>
        <p:spPr>
          <a:xfrm>
            <a:off x="9145503" y="1287594"/>
            <a:ext cx="2224176" cy="523220"/>
          </a:xfrm>
          <a:prstGeom prst="rect">
            <a:avLst/>
          </a:prstGeom>
          <a:noFill/>
        </p:spPr>
        <p:txBody>
          <a:bodyPr wrap="square">
            <a:spAutoFit/>
          </a:bodyPr>
          <a:lstStyle/>
          <a:p>
            <a:pPr algn="ctr"/>
            <a:r>
              <a:rPr lang="pt-BR" sz="1400" dirty="0">
                <a:solidFill>
                  <a:schemeClr val="accent5"/>
                </a:solidFill>
                <a:latin typeface="Fredoka" pitchFamily="2" charset="-79"/>
                <a:cs typeface="Fredoka" pitchFamily="2" charset="-79"/>
              </a:rPr>
              <a:t>Zona de </a:t>
            </a:r>
            <a:br>
              <a:rPr lang="pt-BR" sz="1400" dirty="0">
                <a:solidFill>
                  <a:schemeClr val="accent5"/>
                </a:solidFill>
                <a:latin typeface="Fredoka" pitchFamily="2" charset="-79"/>
                <a:cs typeface="Fredoka" pitchFamily="2" charset="-79"/>
              </a:rPr>
            </a:br>
            <a:r>
              <a:rPr lang="pt-BR" sz="1400" dirty="0">
                <a:solidFill>
                  <a:schemeClr val="accent5"/>
                </a:solidFill>
                <a:latin typeface="Fredoka" pitchFamily="2" charset="-79"/>
                <a:cs typeface="Fredoka" pitchFamily="2" charset="-79"/>
              </a:rPr>
              <a:t>disponibilidade</a:t>
            </a:r>
            <a:endParaRPr lang="pt-BR" sz="1400" dirty="0">
              <a:solidFill>
                <a:schemeClr val="accent5"/>
              </a:solidFill>
            </a:endParaRPr>
          </a:p>
        </p:txBody>
      </p:sp>
      <p:sp>
        <p:nvSpPr>
          <p:cNvPr id="26" name="Retângulo 25">
            <a:extLst>
              <a:ext uri="{FF2B5EF4-FFF2-40B4-BE49-F238E27FC236}">
                <a16:creationId xmlns:a16="http://schemas.microsoft.com/office/drawing/2014/main" id="{8795CD41-C0C2-4A36-1A93-DF91A9513912}"/>
              </a:ext>
            </a:extLst>
          </p:cNvPr>
          <p:cNvSpPr/>
          <p:nvPr/>
        </p:nvSpPr>
        <p:spPr>
          <a:xfrm>
            <a:off x="9238199" y="1274645"/>
            <a:ext cx="2038784" cy="4751251"/>
          </a:xfrm>
          <a:prstGeom prst="rect">
            <a:avLst/>
          </a:prstGeom>
          <a:noFill/>
          <a:ln w="28575">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70" name="Picture 22">
            <a:extLst>
              <a:ext uri="{FF2B5EF4-FFF2-40B4-BE49-F238E27FC236}">
                <a16:creationId xmlns:a16="http://schemas.microsoft.com/office/drawing/2014/main" id="{DC3FF3BD-AAD5-79C0-CE83-ABABE81BBB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8199" y="2452132"/>
            <a:ext cx="20447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5ACB5A2E-2D38-3E1C-5680-541D89F02B87}"/>
              </a:ext>
            </a:extLst>
          </p:cNvPr>
          <p:cNvPicPr>
            <a:picLocks noChangeAspect="1"/>
          </p:cNvPicPr>
          <p:nvPr/>
        </p:nvPicPr>
        <p:blipFill>
          <a:blip r:embed="rId11"/>
          <a:srcRect/>
          <a:stretch/>
        </p:blipFill>
        <p:spPr>
          <a:xfrm>
            <a:off x="9897591" y="3177324"/>
            <a:ext cx="720000" cy="720000"/>
          </a:xfrm>
          <a:prstGeom prst="rect">
            <a:avLst/>
          </a:prstGeom>
        </p:spPr>
      </p:pic>
      <p:sp>
        <p:nvSpPr>
          <p:cNvPr id="30" name="CaixaDeTexto 29">
            <a:extLst>
              <a:ext uri="{FF2B5EF4-FFF2-40B4-BE49-F238E27FC236}">
                <a16:creationId xmlns:a16="http://schemas.microsoft.com/office/drawing/2014/main" id="{E317D773-C7B4-35CB-6600-36CE7CC995CF}"/>
              </a:ext>
            </a:extLst>
          </p:cNvPr>
          <p:cNvSpPr txBox="1"/>
          <p:nvPr/>
        </p:nvSpPr>
        <p:spPr>
          <a:xfrm>
            <a:off x="9442953" y="4034095"/>
            <a:ext cx="1698024" cy="307777"/>
          </a:xfrm>
          <a:prstGeom prst="rect">
            <a:avLst/>
          </a:prstGeom>
          <a:noFill/>
        </p:spPr>
        <p:txBody>
          <a:bodyPr wrap="square">
            <a:spAutoFit/>
          </a:bodyPr>
          <a:lstStyle/>
          <a:p>
            <a:pPr algn="ctr"/>
            <a:r>
              <a:rPr lang="pt-BR" sz="1400" dirty="0">
                <a:latin typeface="Fredoka" pitchFamily="2" charset="-79"/>
                <a:cs typeface="Fredoka" pitchFamily="2" charset="-79"/>
              </a:rPr>
              <a:t>Banco de dados</a:t>
            </a:r>
            <a:endParaRPr lang="pt-BR" sz="1400" dirty="0"/>
          </a:p>
        </p:txBody>
      </p:sp>
      <p:sp>
        <p:nvSpPr>
          <p:cNvPr id="31" name="CaixaDeTexto 30">
            <a:extLst>
              <a:ext uri="{FF2B5EF4-FFF2-40B4-BE49-F238E27FC236}">
                <a16:creationId xmlns:a16="http://schemas.microsoft.com/office/drawing/2014/main" id="{2E57399D-6D7E-2B24-04F8-228018DFBD14}"/>
              </a:ext>
            </a:extLst>
          </p:cNvPr>
          <p:cNvSpPr txBox="1"/>
          <p:nvPr/>
        </p:nvSpPr>
        <p:spPr>
          <a:xfrm>
            <a:off x="9699219" y="2608368"/>
            <a:ext cx="1593511" cy="276999"/>
          </a:xfrm>
          <a:prstGeom prst="rect">
            <a:avLst/>
          </a:prstGeom>
          <a:noFill/>
        </p:spPr>
        <p:txBody>
          <a:bodyPr wrap="square">
            <a:spAutoFit/>
          </a:bodyPr>
          <a:lstStyle/>
          <a:p>
            <a:r>
              <a:rPr lang="pt-BR" sz="1200" dirty="0">
                <a:solidFill>
                  <a:srgbClr val="0070C0"/>
                </a:solidFill>
                <a:latin typeface="Fredoka" pitchFamily="2" charset="-79"/>
                <a:cs typeface="Fredoka" pitchFamily="2" charset="-79"/>
              </a:rPr>
              <a:t>Sub-rede privada</a:t>
            </a:r>
            <a:endParaRPr lang="pt-BR" sz="1200" dirty="0">
              <a:solidFill>
                <a:srgbClr val="0070C0"/>
              </a:solidFill>
            </a:endParaRPr>
          </a:p>
        </p:txBody>
      </p:sp>
      <p:sp>
        <p:nvSpPr>
          <p:cNvPr id="32" name="CaixaDeTexto 31">
            <a:extLst>
              <a:ext uri="{FF2B5EF4-FFF2-40B4-BE49-F238E27FC236}">
                <a16:creationId xmlns:a16="http://schemas.microsoft.com/office/drawing/2014/main" id="{9977CA00-AEC2-1653-3DF7-85FBBA1AC4CA}"/>
              </a:ext>
            </a:extLst>
          </p:cNvPr>
          <p:cNvSpPr txBox="1"/>
          <p:nvPr/>
        </p:nvSpPr>
        <p:spPr>
          <a:xfrm>
            <a:off x="1031605" y="4283091"/>
            <a:ext cx="1856817" cy="523220"/>
          </a:xfrm>
          <a:prstGeom prst="rect">
            <a:avLst/>
          </a:prstGeom>
          <a:noFill/>
        </p:spPr>
        <p:txBody>
          <a:bodyPr wrap="square">
            <a:spAutoFit/>
          </a:bodyPr>
          <a:lstStyle/>
          <a:p>
            <a:pPr algn="ctr"/>
            <a:r>
              <a:rPr lang="pt-BR" sz="1400" dirty="0">
                <a:solidFill>
                  <a:srgbClr val="FFFFFF"/>
                </a:solidFill>
                <a:latin typeface="Fredoka" pitchFamily="2" charset="-79"/>
                <a:cs typeface="Fredoka" pitchFamily="2" charset="-79"/>
              </a:rPr>
              <a:t>Roteador/firewall</a:t>
            </a:r>
            <a:br>
              <a:rPr lang="pt-BR" sz="1400" dirty="0">
                <a:solidFill>
                  <a:srgbClr val="FFFFFF"/>
                </a:solidFill>
                <a:latin typeface="Fredoka" pitchFamily="2" charset="-79"/>
                <a:cs typeface="Fredoka" pitchFamily="2" charset="-79"/>
              </a:rPr>
            </a:br>
            <a:r>
              <a:rPr lang="pt-BR" sz="1400" dirty="0">
                <a:solidFill>
                  <a:srgbClr val="FFFFFF"/>
                </a:solidFill>
                <a:latin typeface="Fredoka" pitchFamily="2" charset="-79"/>
                <a:cs typeface="Fredoka" pitchFamily="2" charset="-79"/>
              </a:rPr>
              <a:t>de conteúdo</a:t>
            </a:r>
            <a:endParaRPr lang="pt-BR" sz="1400" dirty="0"/>
          </a:p>
        </p:txBody>
      </p:sp>
    </p:spTree>
    <p:extLst>
      <p:ext uri="{BB962C8B-B14F-4D97-AF65-F5344CB8AC3E}">
        <p14:creationId xmlns:p14="http://schemas.microsoft.com/office/powerpoint/2010/main" val="256520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78B41AD-705A-CACE-CE10-82DB39B85486}"/>
              </a:ext>
            </a:extLst>
          </p:cNvPr>
          <p:cNvSpPr>
            <a:spLocks noGrp="1"/>
          </p:cNvSpPr>
          <p:nvPr>
            <p:ph idx="1"/>
          </p:nvPr>
        </p:nvSpPr>
        <p:spPr>
          <a:xfrm>
            <a:off x="684143" y="216380"/>
            <a:ext cx="10823713" cy="6425240"/>
          </a:xfrm>
        </p:spPr>
        <p:txBody>
          <a:bodyPr>
            <a:normAutofit fontScale="92500" lnSpcReduction="20000"/>
          </a:bodyPr>
          <a:lstStyle/>
          <a:p>
            <a:pPr marL="0" indent="0">
              <a:buNone/>
            </a:pPr>
            <a:r>
              <a:rPr lang="pt-BR" sz="2200" dirty="0">
                <a:solidFill>
                  <a:schemeClr val="accent2"/>
                </a:solidFill>
                <a:effectLst/>
                <a:latin typeface="Fredoka" pitchFamily="2" charset="-79"/>
                <a:cs typeface="Fredoka" pitchFamily="2" charset="-79"/>
              </a:rPr>
              <a:t>Public IP: </a:t>
            </a:r>
            <a:r>
              <a:rPr lang="pt-BR" sz="2200" dirty="0">
                <a:solidFill>
                  <a:srgbClr val="FFFFFF"/>
                </a:solidFill>
                <a:latin typeface="Fredoka" pitchFamily="2" charset="-79"/>
                <a:cs typeface="Fredoka" pitchFamily="2" charset="-79"/>
              </a:rPr>
              <a:t>Significa que a máquina pode identificado na internet (WWW)</a:t>
            </a:r>
          </a:p>
          <a:p>
            <a:pPr marL="0" indent="0">
              <a:buNone/>
            </a:pPr>
            <a:r>
              <a:rPr lang="pt-BR" sz="2200" dirty="0">
                <a:solidFill>
                  <a:srgbClr val="FFFFFF"/>
                </a:solidFill>
                <a:latin typeface="Fredoka" pitchFamily="2" charset="-79"/>
                <a:cs typeface="Fredoka" pitchFamily="2" charset="-79"/>
              </a:rPr>
              <a:t>Deve ser único em toda a web (nem duas máquinas podem ter o mesmo IP público)</a:t>
            </a:r>
          </a:p>
          <a:p>
            <a:pPr marL="0" indent="0">
              <a:buNone/>
            </a:pPr>
            <a:r>
              <a:rPr lang="pt-BR" sz="2200" dirty="0">
                <a:solidFill>
                  <a:srgbClr val="FFFFFF"/>
                </a:solidFill>
                <a:latin typeface="Fredoka" pitchFamily="2" charset="-79"/>
                <a:cs typeface="Fredoka" pitchFamily="2" charset="-79"/>
              </a:rPr>
              <a:t>Pode ser geolocalizado facilmente</a:t>
            </a:r>
          </a:p>
          <a:p>
            <a:pPr marL="0" indent="0">
              <a:buNone/>
            </a:pPr>
            <a:endParaRPr lang="pt-BR" sz="2200" dirty="0">
              <a:solidFill>
                <a:srgbClr val="7030A0"/>
              </a:solidFill>
              <a:latin typeface="Fredoka" pitchFamily="2" charset="-79"/>
              <a:cs typeface="Fredoka" pitchFamily="2" charset="-79"/>
            </a:endParaRPr>
          </a:p>
          <a:p>
            <a:endParaRPr lang="pt-BR" sz="2200" dirty="0">
              <a:latin typeface="Fredoka" pitchFamily="2" charset="-79"/>
              <a:cs typeface="Fredoka" pitchFamily="2" charset="-79"/>
            </a:endParaRPr>
          </a:p>
          <a:p>
            <a:pPr marL="0" indent="0">
              <a:buNone/>
            </a:pPr>
            <a:r>
              <a:rPr lang="pt-BR" sz="2200" dirty="0">
                <a:solidFill>
                  <a:schemeClr val="accent2"/>
                </a:solidFill>
                <a:latin typeface="Fredoka" pitchFamily="2" charset="-79"/>
                <a:cs typeface="Fredoka" pitchFamily="2" charset="-79"/>
              </a:rPr>
              <a:t>Private IP: </a:t>
            </a:r>
            <a:r>
              <a:rPr lang="pt-BR" sz="2200" dirty="0">
                <a:solidFill>
                  <a:srgbClr val="FFFFFF"/>
                </a:solidFill>
                <a:latin typeface="Fredoka" pitchFamily="2" charset="-79"/>
                <a:cs typeface="Fredoka" pitchFamily="2" charset="-79"/>
              </a:rPr>
              <a:t>Significa que a máquina somente pode ser identificada numa internet privada apenas</a:t>
            </a:r>
          </a:p>
          <a:p>
            <a:pPr marL="0" indent="0">
              <a:buNone/>
            </a:pPr>
            <a:r>
              <a:rPr lang="pt-BR" sz="2200" dirty="0">
                <a:solidFill>
                  <a:srgbClr val="FFFFFF"/>
                </a:solidFill>
                <a:latin typeface="Fredoka" pitchFamily="2" charset="-79"/>
                <a:cs typeface="Fredoka" pitchFamily="2" charset="-79"/>
              </a:rPr>
              <a:t>O IP deve ser único em toda a rede privada</a:t>
            </a:r>
          </a:p>
          <a:p>
            <a:pPr marL="0" indent="0">
              <a:buNone/>
            </a:pPr>
            <a:r>
              <a:rPr lang="pt-BR" sz="2200" dirty="0">
                <a:solidFill>
                  <a:srgbClr val="FFFFFF"/>
                </a:solidFill>
                <a:latin typeface="Fredoka" pitchFamily="2" charset="-79"/>
                <a:cs typeface="Fredoka" pitchFamily="2" charset="-79"/>
              </a:rPr>
              <a:t>Mas duas redes privadas diferentes (duas empresas) podem ter os mesmos IPs</a:t>
            </a:r>
          </a:p>
          <a:p>
            <a:pPr marL="0" indent="0">
              <a:buNone/>
            </a:pPr>
            <a:r>
              <a:rPr lang="pt-BR" sz="2200" dirty="0">
                <a:solidFill>
                  <a:srgbClr val="FFFFFF"/>
                </a:solidFill>
                <a:latin typeface="Fredoka" pitchFamily="2" charset="-79"/>
                <a:cs typeface="Fredoka" pitchFamily="2" charset="-79"/>
              </a:rPr>
              <a:t>Máquinas conectadas ao WWW usando um internet gateway (um proxy)</a:t>
            </a:r>
          </a:p>
          <a:p>
            <a:pPr marL="0" indent="0">
              <a:buNone/>
            </a:pPr>
            <a:r>
              <a:rPr lang="pt-BR" sz="2200" dirty="0">
                <a:solidFill>
                  <a:srgbClr val="FFFFFF"/>
                </a:solidFill>
                <a:latin typeface="Fredoka" pitchFamily="2" charset="-79"/>
                <a:cs typeface="Fredoka" pitchFamily="2" charset="-79"/>
              </a:rPr>
              <a:t>Apenas um alcance específico de IPs podem ser usados com IP privado</a:t>
            </a:r>
          </a:p>
          <a:p>
            <a:pPr marL="0" indent="0">
              <a:buNone/>
            </a:pPr>
            <a:endParaRPr lang="pt-BR" sz="2200" dirty="0">
              <a:solidFill>
                <a:srgbClr val="7030A0"/>
              </a:solidFill>
              <a:effectLst/>
              <a:latin typeface="Fredoka" pitchFamily="2" charset="-79"/>
              <a:cs typeface="Fredoka" pitchFamily="2" charset="-79"/>
            </a:endParaRPr>
          </a:p>
          <a:p>
            <a:pPr marL="0" indent="0">
              <a:buNone/>
            </a:pPr>
            <a:r>
              <a:rPr lang="pt-BR" sz="2200" dirty="0">
                <a:solidFill>
                  <a:schemeClr val="accent2"/>
                </a:solidFill>
                <a:effectLst/>
                <a:latin typeface="Fredoka" pitchFamily="2" charset="-79"/>
                <a:cs typeface="Fredoka" pitchFamily="2" charset="-79"/>
              </a:rPr>
              <a:t>Elastic IP:</a:t>
            </a:r>
            <a:endParaRPr lang="pt-BR" sz="2200" dirty="0">
              <a:solidFill>
                <a:schemeClr val="accent2"/>
              </a:solidFill>
              <a:latin typeface="Fredoka" pitchFamily="2" charset="-79"/>
              <a:cs typeface="Fredoka" pitchFamily="2" charset="-79"/>
            </a:endParaRPr>
          </a:p>
          <a:p>
            <a:pPr marL="0" indent="0">
              <a:buNone/>
            </a:pPr>
            <a:r>
              <a:rPr lang="pt-BR" sz="2200" dirty="0">
                <a:solidFill>
                  <a:srgbClr val="FFFFFF"/>
                </a:solidFill>
                <a:latin typeface="Fredoka" pitchFamily="2" charset="-79"/>
                <a:cs typeface="Fredoka" pitchFamily="2" charset="-79"/>
              </a:rPr>
              <a:t>É um endereço IPv4 que pode ser alocado para sua conta</a:t>
            </a:r>
          </a:p>
          <a:p>
            <a:pPr marL="0" indent="0">
              <a:buNone/>
            </a:pPr>
            <a:r>
              <a:rPr lang="pt-BR" sz="2200" dirty="0">
                <a:solidFill>
                  <a:srgbClr val="FFFFFF"/>
                </a:solidFill>
                <a:latin typeface="Fredoka" pitchFamily="2" charset="-79"/>
                <a:cs typeface="Fredoka" pitchFamily="2" charset="-79"/>
              </a:rPr>
              <a:t>É como ter um IP FIXO para usar no seu serviço</a:t>
            </a:r>
          </a:p>
          <a:p>
            <a:pPr marL="0" indent="0">
              <a:buNone/>
            </a:pPr>
            <a:r>
              <a:rPr lang="pt-BR" sz="2200" dirty="0">
                <a:solidFill>
                  <a:srgbClr val="FFFFFF"/>
                </a:solidFill>
                <a:latin typeface="Fredoka" pitchFamily="2" charset="-79"/>
                <a:cs typeface="Fredoka" pitchFamily="2" charset="-79"/>
              </a:rPr>
              <a:t>É possível provisionar e alterar um Elastic IP entre EC2</a:t>
            </a:r>
          </a:p>
          <a:p>
            <a:pPr marL="0" indent="0">
              <a:buNone/>
            </a:pPr>
            <a:r>
              <a:rPr lang="pt-BR" sz="2200" dirty="0">
                <a:solidFill>
                  <a:srgbClr val="FFFFFF"/>
                </a:solidFill>
                <a:latin typeface="Fredoka" pitchFamily="2" charset="-79"/>
                <a:cs typeface="Fredoka" pitchFamily="2" charset="-79"/>
              </a:rPr>
              <a:t>O endereço provisionado fica na sua conta até você libera-lo</a:t>
            </a:r>
          </a:p>
          <a:p>
            <a:pPr marL="0" indent="0">
              <a:buNone/>
            </a:pPr>
            <a:r>
              <a:rPr lang="pt-BR" sz="2200" dirty="0">
                <a:solidFill>
                  <a:srgbClr val="FFFFFF"/>
                </a:solidFill>
                <a:latin typeface="Fredoka" pitchFamily="2" charset="-79"/>
                <a:cs typeface="Fredoka" pitchFamily="2" charset="-79"/>
              </a:rPr>
              <a:t>Tem restrição de cinco por região</a:t>
            </a:r>
          </a:p>
          <a:p>
            <a:pPr marL="0" indent="0">
              <a:buNone/>
            </a:pPr>
            <a:r>
              <a:rPr lang="pt-BR" sz="2200" dirty="0">
                <a:solidFill>
                  <a:srgbClr val="FFFFFF"/>
                </a:solidFill>
                <a:latin typeface="Fredoka" pitchFamily="2" charset="-79"/>
                <a:cs typeface="Fredoka" pitchFamily="2" charset="-79"/>
              </a:rPr>
              <a:t>Suporte ao modelo (Bring Your Own IP BYOIP, Traga seu próprio IP)</a:t>
            </a:r>
          </a:p>
          <a:p>
            <a:endParaRPr lang="pt-BR" sz="1400" dirty="0">
              <a:latin typeface="Fredoka" pitchFamily="2" charset="-79"/>
              <a:cs typeface="Fredoka" pitchFamily="2" charset="-79"/>
            </a:endParaRPr>
          </a:p>
        </p:txBody>
      </p:sp>
    </p:spTree>
    <p:extLst>
      <p:ext uri="{BB962C8B-B14F-4D97-AF65-F5344CB8AC3E}">
        <p14:creationId xmlns:p14="http://schemas.microsoft.com/office/powerpoint/2010/main" val="365782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6ED3075-2373-50A5-827E-53F821059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035" y="3424232"/>
            <a:ext cx="5613400" cy="3327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E63826C5-0411-A4D5-814C-8A25AC5DD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035" y="112707"/>
            <a:ext cx="5613400" cy="33274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7FFADA8-1AE8-EC4D-D2EF-733FB27975FA}"/>
              </a:ext>
            </a:extLst>
          </p:cNvPr>
          <p:cNvSpPr>
            <a:spLocks noGrp="1"/>
          </p:cNvSpPr>
          <p:nvPr>
            <p:ph type="title"/>
          </p:nvPr>
        </p:nvSpPr>
        <p:spPr>
          <a:xfrm>
            <a:off x="838200" y="220275"/>
            <a:ext cx="4560736" cy="662782"/>
          </a:xfrm>
        </p:spPr>
        <p:txBody>
          <a:bodyPr>
            <a:normAutofit/>
          </a:bodyPr>
          <a:lstStyle/>
          <a:p>
            <a:r>
              <a:rPr lang="pt-BR" sz="3600" dirty="0">
                <a:solidFill>
                  <a:schemeClr val="accent4"/>
                </a:solidFill>
                <a:latin typeface="Fredoka" pitchFamily="2" charset="-79"/>
                <a:cs typeface="Fredoka" pitchFamily="2" charset="-79"/>
              </a:rPr>
              <a:t>EXEMPLO DE IPV4</a:t>
            </a:r>
          </a:p>
        </p:txBody>
      </p:sp>
      <p:sp>
        <p:nvSpPr>
          <p:cNvPr id="6" name="CaixaDeTexto 5">
            <a:extLst>
              <a:ext uri="{FF2B5EF4-FFF2-40B4-BE49-F238E27FC236}">
                <a16:creationId xmlns:a16="http://schemas.microsoft.com/office/drawing/2014/main" id="{BC71EDD1-A621-ADFB-C4AC-98D258A959FB}"/>
              </a:ext>
            </a:extLst>
          </p:cNvPr>
          <p:cNvSpPr txBox="1"/>
          <p:nvPr/>
        </p:nvSpPr>
        <p:spPr>
          <a:xfrm>
            <a:off x="838200" y="2928729"/>
            <a:ext cx="3101009" cy="769441"/>
          </a:xfrm>
          <a:prstGeom prst="rect">
            <a:avLst/>
          </a:prstGeom>
          <a:noFill/>
        </p:spPr>
        <p:txBody>
          <a:bodyPr wrap="square" rtlCol="0">
            <a:spAutoFit/>
          </a:bodyPr>
          <a:lstStyle/>
          <a:p>
            <a:r>
              <a:rPr lang="pt-BR" sz="4400" u="sng" dirty="0">
                <a:solidFill>
                  <a:srgbClr val="FFFFFF"/>
                </a:solidFill>
                <a:latin typeface="Fredoka" pitchFamily="2" charset="-79"/>
                <a:cs typeface="Fredoka" pitchFamily="2" charset="-79"/>
              </a:rPr>
              <a:t>172.31</a:t>
            </a:r>
            <a:r>
              <a:rPr lang="pt-BR" sz="4400" dirty="0">
                <a:solidFill>
                  <a:srgbClr val="FFFFFF"/>
                </a:solidFill>
                <a:latin typeface="Fredoka" pitchFamily="2" charset="-79"/>
                <a:cs typeface="Fredoka" pitchFamily="2" charset="-79"/>
              </a:rPr>
              <a:t>.2.15</a:t>
            </a:r>
            <a:endParaRPr lang="pt-BR" dirty="0">
              <a:solidFill>
                <a:srgbClr val="FFFFFF"/>
              </a:solidFill>
              <a:latin typeface="Fredoka" pitchFamily="2" charset="-79"/>
              <a:cs typeface="Fredoka" pitchFamily="2" charset="-79"/>
            </a:endParaRPr>
          </a:p>
        </p:txBody>
      </p:sp>
      <p:sp>
        <p:nvSpPr>
          <p:cNvPr id="7" name="Retângulo 6">
            <a:extLst>
              <a:ext uri="{FF2B5EF4-FFF2-40B4-BE49-F238E27FC236}">
                <a16:creationId xmlns:a16="http://schemas.microsoft.com/office/drawing/2014/main" id="{A063BADE-34F1-67AC-1383-30BD7939B101}"/>
              </a:ext>
            </a:extLst>
          </p:cNvPr>
          <p:cNvSpPr/>
          <p:nvPr/>
        </p:nvSpPr>
        <p:spPr>
          <a:xfrm>
            <a:off x="838200" y="1312139"/>
            <a:ext cx="2117035" cy="662783"/>
          </a:xfrm>
          <a:prstGeom prst="rect">
            <a:avLst/>
          </a:prstGeom>
          <a:solidFill>
            <a:srgbClr val="4C0099"/>
          </a:solidFill>
          <a:ln>
            <a:solidFill>
              <a:srgbClr val="4C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FFFFFF"/>
                </a:solidFill>
              </a:rPr>
              <a:t>Identifica a rede</a:t>
            </a:r>
          </a:p>
        </p:txBody>
      </p:sp>
      <p:cxnSp>
        <p:nvCxnSpPr>
          <p:cNvPr id="9" name="Conector de Seta Reta 8">
            <a:extLst>
              <a:ext uri="{FF2B5EF4-FFF2-40B4-BE49-F238E27FC236}">
                <a16:creationId xmlns:a16="http://schemas.microsoft.com/office/drawing/2014/main" id="{C643D601-0BB3-7E03-4BD6-6B1D3FBBEA78}"/>
              </a:ext>
            </a:extLst>
          </p:cNvPr>
          <p:cNvCxnSpPr/>
          <p:nvPr/>
        </p:nvCxnSpPr>
        <p:spPr>
          <a:xfrm>
            <a:off x="1311965" y="1974922"/>
            <a:ext cx="0" cy="953807"/>
          </a:xfrm>
          <a:prstGeom prst="straightConnector1">
            <a:avLst/>
          </a:prstGeom>
          <a:ln w="47625" cap="flat" cmpd="sng" algn="ctr">
            <a:solidFill>
              <a:srgbClr val="4C009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tângulo 10">
            <a:extLst>
              <a:ext uri="{FF2B5EF4-FFF2-40B4-BE49-F238E27FC236}">
                <a16:creationId xmlns:a16="http://schemas.microsoft.com/office/drawing/2014/main" id="{071E25C0-BFD6-6A4D-2311-AD4DC8541D8D}"/>
              </a:ext>
            </a:extLst>
          </p:cNvPr>
          <p:cNvSpPr/>
          <p:nvPr/>
        </p:nvSpPr>
        <p:spPr>
          <a:xfrm>
            <a:off x="1311965" y="4676198"/>
            <a:ext cx="2345633" cy="662783"/>
          </a:xfrm>
          <a:prstGeom prst="rect">
            <a:avLst/>
          </a:prstGeom>
          <a:solidFill>
            <a:srgbClr val="4C0099"/>
          </a:solidFill>
          <a:ln>
            <a:solidFill>
              <a:srgbClr val="4C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solidFill>
                  <a:srgbClr val="FFFFFF"/>
                </a:solidFill>
              </a:rPr>
              <a:t>Identifica a localização do host</a:t>
            </a:r>
          </a:p>
        </p:txBody>
      </p:sp>
      <p:cxnSp>
        <p:nvCxnSpPr>
          <p:cNvPr id="14" name="Conector de Seta Reta 13">
            <a:extLst>
              <a:ext uri="{FF2B5EF4-FFF2-40B4-BE49-F238E27FC236}">
                <a16:creationId xmlns:a16="http://schemas.microsoft.com/office/drawing/2014/main" id="{890C1D9C-C79F-67D1-8071-80D9F9483B79}"/>
              </a:ext>
            </a:extLst>
          </p:cNvPr>
          <p:cNvCxnSpPr>
            <a:cxnSpLocks/>
          </p:cNvCxnSpPr>
          <p:nvPr/>
        </p:nvCxnSpPr>
        <p:spPr>
          <a:xfrm flipV="1">
            <a:off x="2955235" y="3722391"/>
            <a:ext cx="0" cy="953807"/>
          </a:xfrm>
          <a:prstGeom prst="straightConnector1">
            <a:avLst/>
          </a:prstGeom>
          <a:ln w="47625" cap="flat" cmpd="sng" algn="ctr">
            <a:solidFill>
              <a:srgbClr val="4C009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08AB87FD-A7CF-4325-C7AB-98D449076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588" y="697256"/>
            <a:ext cx="1431529" cy="21583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0C7757B-056B-BFD8-545E-8071B8E67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2270" y="697255"/>
            <a:ext cx="1431529" cy="215830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BF0F4C4-1158-16B9-802E-B56E6BCEA36E}"/>
              </a:ext>
            </a:extLst>
          </p:cNvPr>
          <p:cNvSpPr txBox="1"/>
          <p:nvPr/>
        </p:nvSpPr>
        <p:spPr>
          <a:xfrm>
            <a:off x="8211351" y="335982"/>
            <a:ext cx="3101008"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A rede A usa </a:t>
            </a:r>
            <a:r>
              <a:rPr lang="pt-BR" sz="2000" u="sng" dirty="0">
                <a:solidFill>
                  <a:srgbClr val="FFFFFF"/>
                </a:solidFill>
                <a:latin typeface="Fredoka" pitchFamily="2" charset="-79"/>
                <a:cs typeface="Fredoka" pitchFamily="2" charset="-79"/>
              </a:rPr>
              <a:t>10</a:t>
            </a:r>
            <a:r>
              <a:rPr lang="pt-BR" sz="2000" dirty="0">
                <a:solidFill>
                  <a:srgbClr val="FFFFFF"/>
                </a:solidFill>
                <a:latin typeface="Fredoka" pitchFamily="2" charset="-79"/>
                <a:cs typeface="Fredoka" pitchFamily="2" charset="-79"/>
              </a:rPr>
              <a:t>.x.x.x </a:t>
            </a:r>
            <a:endParaRPr lang="pt-BR" sz="2000" dirty="0"/>
          </a:p>
        </p:txBody>
      </p:sp>
      <p:pic>
        <p:nvPicPr>
          <p:cNvPr id="8" name="Picture 2">
            <a:extLst>
              <a:ext uri="{FF2B5EF4-FFF2-40B4-BE49-F238E27FC236}">
                <a16:creationId xmlns:a16="http://schemas.microsoft.com/office/drawing/2014/main" id="{CECF11FD-9B13-3EAD-F7B4-AC4E1C46D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026" y="3997074"/>
            <a:ext cx="1431529" cy="21583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B247268-D933-AC27-7FA0-C3976D1FD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2270" y="3993546"/>
            <a:ext cx="1431529" cy="215830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EC3C8032-E8BB-929C-55DB-9B7258C092F9}"/>
              </a:ext>
            </a:extLst>
          </p:cNvPr>
          <p:cNvSpPr txBox="1"/>
          <p:nvPr/>
        </p:nvSpPr>
        <p:spPr>
          <a:xfrm>
            <a:off x="8105647" y="3641910"/>
            <a:ext cx="3571345"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A rede B usa </a:t>
            </a:r>
            <a:r>
              <a:rPr lang="pt-BR" sz="2000" u="sng" dirty="0">
                <a:solidFill>
                  <a:srgbClr val="FFFFFF"/>
                </a:solidFill>
                <a:latin typeface="Fredoka" pitchFamily="2" charset="-79"/>
                <a:cs typeface="Fredoka" pitchFamily="2" charset="-79"/>
              </a:rPr>
              <a:t>172</a:t>
            </a:r>
            <a:r>
              <a:rPr lang="pt-BR" sz="2000" dirty="0">
                <a:solidFill>
                  <a:srgbClr val="FFFFFF"/>
                </a:solidFill>
                <a:latin typeface="Fredoka" pitchFamily="2" charset="-79"/>
                <a:cs typeface="Fredoka" pitchFamily="2" charset="-79"/>
              </a:rPr>
              <a:t>.</a:t>
            </a:r>
            <a:r>
              <a:rPr lang="pt-BR" sz="2000" u="sng" dirty="0">
                <a:solidFill>
                  <a:srgbClr val="FFFFFF"/>
                </a:solidFill>
                <a:latin typeface="Fredoka" pitchFamily="2" charset="-79"/>
                <a:cs typeface="Fredoka" pitchFamily="2" charset="-79"/>
              </a:rPr>
              <a:t>31</a:t>
            </a:r>
            <a:r>
              <a:rPr lang="pt-BR" sz="2000" dirty="0">
                <a:solidFill>
                  <a:srgbClr val="FFFFFF"/>
                </a:solidFill>
                <a:latin typeface="Fredoka" pitchFamily="2" charset="-79"/>
                <a:cs typeface="Fredoka" pitchFamily="2" charset="-79"/>
              </a:rPr>
              <a:t>.x.x </a:t>
            </a:r>
            <a:endParaRPr lang="pt-BR" sz="2000" dirty="0"/>
          </a:p>
        </p:txBody>
      </p:sp>
      <p:sp>
        <p:nvSpPr>
          <p:cNvPr id="17" name="CaixaDeTexto 16">
            <a:extLst>
              <a:ext uri="{FF2B5EF4-FFF2-40B4-BE49-F238E27FC236}">
                <a16:creationId xmlns:a16="http://schemas.microsoft.com/office/drawing/2014/main" id="{183A5245-D83F-4607-48E6-EA3B6AFD83F9}"/>
              </a:ext>
            </a:extLst>
          </p:cNvPr>
          <p:cNvSpPr txBox="1"/>
          <p:nvPr/>
        </p:nvSpPr>
        <p:spPr>
          <a:xfrm>
            <a:off x="7495587" y="2744063"/>
            <a:ext cx="1605047" cy="400110"/>
          </a:xfrm>
          <a:prstGeom prst="rect">
            <a:avLst/>
          </a:prstGeom>
          <a:noFill/>
        </p:spPr>
        <p:txBody>
          <a:bodyPr wrap="square">
            <a:spAutoFit/>
          </a:bodyPr>
          <a:lstStyle/>
          <a:p>
            <a:r>
              <a:rPr lang="pt-BR" sz="2000" u="sng" dirty="0">
                <a:solidFill>
                  <a:srgbClr val="FFFFFF"/>
                </a:solidFill>
                <a:latin typeface="Fredoka" pitchFamily="2" charset="-79"/>
                <a:cs typeface="Fredoka" pitchFamily="2" charset="-79"/>
              </a:rPr>
              <a:t>10</a:t>
            </a:r>
            <a:r>
              <a:rPr lang="pt-BR" sz="2000" dirty="0">
                <a:solidFill>
                  <a:srgbClr val="FFFFFF"/>
                </a:solidFill>
                <a:latin typeface="Fredoka" pitchFamily="2" charset="-79"/>
                <a:cs typeface="Fredoka" pitchFamily="2" charset="-79"/>
              </a:rPr>
              <a:t>.45.12.120</a:t>
            </a:r>
            <a:endParaRPr lang="pt-BR" dirty="0"/>
          </a:p>
        </p:txBody>
      </p:sp>
      <p:sp>
        <p:nvSpPr>
          <p:cNvPr id="18" name="CaixaDeTexto 17">
            <a:extLst>
              <a:ext uri="{FF2B5EF4-FFF2-40B4-BE49-F238E27FC236}">
                <a16:creationId xmlns:a16="http://schemas.microsoft.com/office/drawing/2014/main" id="{1C6C2B04-8B9E-F2A6-D634-66E7D59CA906}"/>
              </a:ext>
            </a:extLst>
          </p:cNvPr>
          <p:cNvSpPr txBox="1"/>
          <p:nvPr/>
        </p:nvSpPr>
        <p:spPr>
          <a:xfrm>
            <a:off x="9922270" y="2744063"/>
            <a:ext cx="1627673" cy="400110"/>
          </a:xfrm>
          <a:prstGeom prst="rect">
            <a:avLst/>
          </a:prstGeom>
          <a:noFill/>
        </p:spPr>
        <p:txBody>
          <a:bodyPr wrap="square">
            <a:spAutoFit/>
          </a:bodyPr>
          <a:lstStyle/>
          <a:p>
            <a:r>
              <a:rPr lang="pt-BR" sz="2000" u="sng" dirty="0">
                <a:solidFill>
                  <a:srgbClr val="FFFFFF"/>
                </a:solidFill>
                <a:latin typeface="Fredoka" pitchFamily="2" charset="-79"/>
                <a:cs typeface="Fredoka" pitchFamily="2" charset="-79"/>
              </a:rPr>
              <a:t>10</a:t>
            </a:r>
            <a:r>
              <a:rPr lang="pt-BR" sz="2000" dirty="0">
                <a:solidFill>
                  <a:srgbClr val="FFFFFF"/>
                </a:solidFill>
                <a:latin typeface="Fredoka" pitchFamily="2" charset="-79"/>
                <a:cs typeface="Fredoka" pitchFamily="2" charset="-79"/>
              </a:rPr>
              <a:t>.45.12.121</a:t>
            </a:r>
            <a:endParaRPr lang="pt-BR" dirty="0"/>
          </a:p>
        </p:txBody>
      </p:sp>
      <p:sp>
        <p:nvSpPr>
          <p:cNvPr id="20" name="CaixaDeTexto 19">
            <a:extLst>
              <a:ext uri="{FF2B5EF4-FFF2-40B4-BE49-F238E27FC236}">
                <a16:creationId xmlns:a16="http://schemas.microsoft.com/office/drawing/2014/main" id="{D0922919-CE6C-F034-E497-20A94EAF6FA6}"/>
              </a:ext>
            </a:extLst>
          </p:cNvPr>
          <p:cNvSpPr txBox="1"/>
          <p:nvPr/>
        </p:nvSpPr>
        <p:spPr>
          <a:xfrm>
            <a:off x="7597584" y="6055588"/>
            <a:ext cx="1310412" cy="400110"/>
          </a:xfrm>
          <a:prstGeom prst="rect">
            <a:avLst/>
          </a:prstGeom>
          <a:noFill/>
        </p:spPr>
        <p:txBody>
          <a:bodyPr wrap="square">
            <a:spAutoFit/>
          </a:bodyPr>
          <a:lstStyle/>
          <a:p>
            <a:r>
              <a:rPr lang="pt-BR" sz="2000" u="sng" dirty="0">
                <a:solidFill>
                  <a:srgbClr val="FFFFFF"/>
                </a:solidFill>
                <a:latin typeface="Fredoka" pitchFamily="2" charset="-79"/>
                <a:cs typeface="Fredoka" pitchFamily="2" charset="-79"/>
              </a:rPr>
              <a:t>172</a:t>
            </a:r>
            <a:r>
              <a:rPr lang="pt-BR" sz="2000" dirty="0">
                <a:solidFill>
                  <a:srgbClr val="FFFFFF"/>
                </a:solidFill>
                <a:latin typeface="Fredoka" pitchFamily="2" charset="-79"/>
                <a:cs typeface="Fredoka" pitchFamily="2" charset="-79"/>
              </a:rPr>
              <a:t>.</a:t>
            </a:r>
            <a:r>
              <a:rPr lang="pt-BR" sz="2000" u="sng" dirty="0">
                <a:solidFill>
                  <a:srgbClr val="FFFFFF"/>
                </a:solidFill>
                <a:latin typeface="Fredoka" pitchFamily="2" charset="-79"/>
                <a:cs typeface="Fredoka" pitchFamily="2" charset="-79"/>
              </a:rPr>
              <a:t>31</a:t>
            </a:r>
            <a:r>
              <a:rPr lang="pt-BR" sz="2000" dirty="0">
                <a:solidFill>
                  <a:srgbClr val="FFFFFF"/>
                </a:solidFill>
                <a:latin typeface="Fredoka" pitchFamily="2" charset="-79"/>
                <a:cs typeface="Fredoka" pitchFamily="2" charset="-79"/>
              </a:rPr>
              <a:t>.2.5</a:t>
            </a:r>
            <a:endParaRPr lang="pt-BR" dirty="0"/>
          </a:p>
        </p:txBody>
      </p:sp>
      <p:sp>
        <p:nvSpPr>
          <p:cNvPr id="22" name="CaixaDeTexto 21">
            <a:extLst>
              <a:ext uri="{FF2B5EF4-FFF2-40B4-BE49-F238E27FC236}">
                <a16:creationId xmlns:a16="http://schemas.microsoft.com/office/drawing/2014/main" id="{74B9200F-E690-2368-2D91-55FCCE794A9B}"/>
              </a:ext>
            </a:extLst>
          </p:cNvPr>
          <p:cNvSpPr txBox="1"/>
          <p:nvPr/>
        </p:nvSpPr>
        <p:spPr>
          <a:xfrm>
            <a:off x="9943545" y="6055588"/>
            <a:ext cx="1641529" cy="400110"/>
          </a:xfrm>
          <a:prstGeom prst="rect">
            <a:avLst/>
          </a:prstGeom>
          <a:noFill/>
        </p:spPr>
        <p:txBody>
          <a:bodyPr wrap="square">
            <a:spAutoFit/>
          </a:bodyPr>
          <a:lstStyle/>
          <a:p>
            <a:r>
              <a:rPr lang="pt-BR" sz="2000" u="sng" dirty="0">
                <a:solidFill>
                  <a:srgbClr val="FFFFFF"/>
                </a:solidFill>
                <a:latin typeface="Fredoka" pitchFamily="2" charset="-79"/>
                <a:cs typeface="Fredoka" pitchFamily="2" charset="-79"/>
              </a:rPr>
              <a:t>172</a:t>
            </a:r>
            <a:r>
              <a:rPr lang="pt-BR" sz="2000" dirty="0">
                <a:solidFill>
                  <a:srgbClr val="FFFFFF"/>
                </a:solidFill>
                <a:latin typeface="Fredoka" pitchFamily="2" charset="-79"/>
                <a:cs typeface="Fredoka" pitchFamily="2" charset="-79"/>
              </a:rPr>
              <a:t>.</a:t>
            </a:r>
            <a:r>
              <a:rPr lang="pt-BR" sz="2000" u="sng" dirty="0">
                <a:solidFill>
                  <a:srgbClr val="FFFFFF"/>
                </a:solidFill>
                <a:latin typeface="Fredoka" pitchFamily="2" charset="-79"/>
                <a:cs typeface="Fredoka" pitchFamily="2" charset="-79"/>
              </a:rPr>
              <a:t>31</a:t>
            </a:r>
            <a:r>
              <a:rPr lang="pt-BR" sz="2000" dirty="0">
                <a:solidFill>
                  <a:srgbClr val="FFFFFF"/>
                </a:solidFill>
                <a:latin typeface="Fredoka" pitchFamily="2" charset="-79"/>
                <a:cs typeface="Fredoka" pitchFamily="2" charset="-79"/>
              </a:rPr>
              <a:t>.121.10</a:t>
            </a:r>
            <a:endParaRPr lang="pt-BR" sz="2000" dirty="0"/>
          </a:p>
        </p:txBody>
      </p:sp>
    </p:spTree>
    <p:extLst>
      <p:ext uri="{BB962C8B-B14F-4D97-AF65-F5344CB8AC3E}">
        <p14:creationId xmlns:p14="http://schemas.microsoft.com/office/powerpoint/2010/main" val="124092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FADA8-1AE8-EC4D-D2EF-733FB27975FA}"/>
              </a:ext>
            </a:extLst>
          </p:cNvPr>
          <p:cNvSpPr>
            <a:spLocks noGrp="1"/>
          </p:cNvSpPr>
          <p:nvPr>
            <p:ph type="title"/>
          </p:nvPr>
        </p:nvSpPr>
        <p:spPr>
          <a:xfrm>
            <a:off x="838200" y="220275"/>
            <a:ext cx="10515600" cy="662782"/>
          </a:xfrm>
        </p:spPr>
        <p:txBody>
          <a:bodyPr>
            <a:normAutofit fontScale="90000"/>
          </a:bodyPr>
          <a:lstStyle/>
          <a:p>
            <a:r>
              <a:rPr lang="pt-BR" sz="3600" dirty="0">
                <a:solidFill>
                  <a:schemeClr val="accent4"/>
                </a:solidFill>
                <a:latin typeface="Fredoka" pitchFamily="2" charset="-79"/>
                <a:cs typeface="Fredoka" pitchFamily="2" charset="-79"/>
              </a:rPr>
              <a:t>ROTEAMENTO SEM CLASSE ENTRE DOMÍNIOS (CIDR)</a:t>
            </a:r>
          </a:p>
        </p:txBody>
      </p:sp>
      <p:sp>
        <p:nvSpPr>
          <p:cNvPr id="6" name="CaixaDeTexto 5">
            <a:extLst>
              <a:ext uri="{FF2B5EF4-FFF2-40B4-BE49-F238E27FC236}">
                <a16:creationId xmlns:a16="http://schemas.microsoft.com/office/drawing/2014/main" id="{BC71EDD1-A621-ADFB-C4AC-98D258A959FB}"/>
              </a:ext>
            </a:extLst>
          </p:cNvPr>
          <p:cNvSpPr txBox="1"/>
          <p:nvPr/>
        </p:nvSpPr>
        <p:spPr>
          <a:xfrm>
            <a:off x="147066" y="2721114"/>
            <a:ext cx="3343508" cy="707886"/>
          </a:xfrm>
          <a:prstGeom prst="rect">
            <a:avLst/>
          </a:prstGeom>
          <a:noFill/>
        </p:spPr>
        <p:txBody>
          <a:bodyPr wrap="square" rtlCol="0">
            <a:spAutoFit/>
          </a:bodyPr>
          <a:lstStyle/>
          <a:p>
            <a:r>
              <a:rPr lang="pt-BR" sz="4000" dirty="0">
                <a:solidFill>
                  <a:srgbClr val="FFFFFF"/>
                </a:solidFill>
                <a:latin typeface="Fredoka" pitchFamily="2" charset="-79"/>
                <a:cs typeface="Fredoka" pitchFamily="2" charset="-79"/>
              </a:rPr>
              <a:t>10.22.0.0/16</a:t>
            </a:r>
            <a:endParaRPr lang="pt-BR" dirty="0">
              <a:solidFill>
                <a:srgbClr val="FFFFFF"/>
              </a:solidFill>
              <a:latin typeface="Fredoka" pitchFamily="2" charset="-79"/>
              <a:cs typeface="Fredoka" pitchFamily="2" charset="-79"/>
            </a:endParaRPr>
          </a:p>
        </p:txBody>
      </p:sp>
      <p:sp>
        <p:nvSpPr>
          <p:cNvPr id="7" name="Retângulo 6">
            <a:extLst>
              <a:ext uri="{FF2B5EF4-FFF2-40B4-BE49-F238E27FC236}">
                <a16:creationId xmlns:a16="http://schemas.microsoft.com/office/drawing/2014/main" id="{A063BADE-34F1-67AC-1383-30BD7939B101}"/>
              </a:ext>
            </a:extLst>
          </p:cNvPr>
          <p:cNvSpPr/>
          <p:nvPr/>
        </p:nvSpPr>
        <p:spPr>
          <a:xfrm>
            <a:off x="91068" y="4351568"/>
            <a:ext cx="2117035" cy="884651"/>
          </a:xfrm>
          <a:prstGeom prst="rect">
            <a:avLst/>
          </a:prstGeom>
          <a:solidFill>
            <a:srgbClr val="8C4CF7"/>
          </a:solidFill>
          <a:ln>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Notação de ponto para especificar a rede ou sub-rede</a:t>
            </a:r>
          </a:p>
        </p:txBody>
      </p:sp>
      <p:sp>
        <p:nvSpPr>
          <p:cNvPr id="11" name="Retângulo 10">
            <a:extLst>
              <a:ext uri="{FF2B5EF4-FFF2-40B4-BE49-F238E27FC236}">
                <a16:creationId xmlns:a16="http://schemas.microsoft.com/office/drawing/2014/main" id="{071E25C0-BFD6-6A4D-2311-AD4DC8541D8D}"/>
              </a:ext>
            </a:extLst>
          </p:cNvPr>
          <p:cNvSpPr/>
          <p:nvPr/>
        </p:nvSpPr>
        <p:spPr>
          <a:xfrm>
            <a:off x="760303" y="5713122"/>
            <a:ext cx="2117034" cy="953807"/>
          </a:xfrm>
          <a:prstGeom prst="rect">
            <a:avLst/>
          </a:prstGeom>
          <a:solidFill>
            <a:srgbClr val="8C4CF7"/>
          </a:solidFill>
          <a:ln>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Notação de barra para máscara da sub-rede</a:t>
            </a:r>
          </a:p>
        </p:txBody>
      </p:sp>
      <p:cxnSp>
        <p:nvCxnSpPr>
          <p:cNvPr id="14" name="Conector de Seta Reta 13">
            <a:extLst>
              <a:ext uri="{FF2B5EF4-FFF2-40B4-BE49-F238E27FC236}">
                <a16:creationId xmlns:a16="http://schemas.microsoft.com/office/drawing/2014/main" id="{890C1D9C-C79F-67D1-8071-80D9F9483B79}"/>
              </a:ext>
            </a:extLst>
          </p:cNvPr>
          <p:cNvCxnSpPr>
            <a:cxnSpLocks/>
          </p:cNvCxnSpPr>
          <p:nvPr/>
        </p:nvCxnSpPr>
        <p:spPr>
          <a:xfrm flipV="1">
            <a:off x="2709907" y="3667451"/>
            <a:ext cx="0" cy="2045671"/>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CaixaDeTexto 3">
            <a:extLst>
              <a:ext uri="{FF2B5EF4-FFF2-40B4-BE49-F238E27FC236}">
                <a16:creationId xmlns:a16="http://schemas.microsoft.com/office/drawing/2014/main" id="{1AFD2C61-7AAC-2739-E19A-A2404FF2C3F1}"/>
              </a:ext>
            </a:extLst>
          </p:cNvPr>
          <p:cNvSpPr txBox="1"/>
          <p:nvPr/>
        </p:nvSpPr>
        <p:spPr>
          <a:xfrm>
            <a:off x="1714574" y="1122420"/>
            <a:ext cx="8107866"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O CIDR especifica um intervalo de endereços IP chamado bloco CIDR</a:t>
            </a:r>
            <a:endParaRPr lang="pt-BR" sz="2000" dirty="0">
              <a:solidFill>
                <a:srgbClr val="FFFFFF"/>
              </a:solidFill>
            </a:endParaRPr>
          </a:p>
        </p:txBody>
      </p:sp>
      <p:cxnSp>
        <p:nvCxnSpPr>
          <p:cNvPr id="8" name="Conector de Seta Reta 7">
            <a:extLst>
              <a:ext uri="{FF2B5EF4-FFF2-40B4-BE49-F238E27FC236}">
                <a16:creationId xmlns:a16="http://schemas.microsoft.com/office/drawing/2014/main" id="{AE486C19-1D53-8C03-5D2D-14CECB3EB772}"/>
              </a:ext>
            </a:extLst>
          </p:cNvPr>
          <p:cNvCxnSpPr>
            <a:cxnSpLocks/>
          </p:cNvCxnSpPr>
          <p:nvPr/>
        </p:nvCxnSpPr>
        <p:spPr>
          <a:xfrm flipV="1">
            <a:off x="1167321" y="3482785"/>
            <a:ext cx="0" cy="868783"/>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Reto 14">
            <a:extLst>
              <a:ext uri="{FF2B5EF4-FFF2-40B4-BE49-F238E27FC236}">
                <a16:creationId xmlns:a16="http://schemas.microsoft.com/office/drawing/2014/main" id="{C870E168-9333-59AD-7955-2A4AB0F01F1C}"/>
              </a:ext>
            </a:extLst>
          </p:cNvPr>
          <p:cNvCxnSpPr/>
          <p:nvPr/>
        </p:nvCxnSpPr>
        <p:spPr>
          <a:xfrm>
            <a:off x="312234" y="3343365"/>
            <a:ext cx="1895869" cy="0"/>
          </a:xfrm>
          <a:prstGeom prst="line">
            <a:avLst/>
          </a:prstGeom>
          <a:ln w="38100">
            <a:solidFill>
              <a:srgbClr val="8C4CF7"/>
            </a:solidFill>
          </a:ln>
        </p:spPr>
        <p:style>
          <a:lnRef idx="3">
            <a:schemeClr val="accent1"/>
          </a:lnRef>
          <a:fillRef idx="0">
            <a:schemeClr val="accent1"/>
          </a:fillRef>
          <a:effectRef idx="2">
            <a:schemeClr val="accent1"/>
          </a:effectRef>
          <a:fontRef idx="minor">
            <a:schemeClr val="tx1"/>
          </a:fontRef>
        </p:style>
      </p:cxnSp>
      <p:cxnSp>
        <p:nvCxnSpPr>
          <p:cNvPr id="16" name="Conector Reto 15">
            <a:extLst>
              <a:ext uri="{FF2B5EF4-FFF2-40B4-BE49-F238E27FC236}">
                <a16:creationId xmlns:a16="http://schemas.microsoft.com/office/drawing/2014/main" id="{881BF5F3-EF13-971D-BEC3-2999EDA36C79}"/>
              </a:ext>
            </a:extLst>
          </p:cNvPr>
          <p:cNvCxnSpPr>
            <a:cxnSpLocks/>
          </p:cNvCxnSpPr>
          <p:nvPr/>
        </p:nvCxnSpPr>
        <p:spPr>
          <a:xfrm>
            <a:off x="2487044" y="3343365"/>
            <a:ext cx="490493" cy="0"/>
          </a:xfrm>
          <a:prstGeom prst="line">
            <a:avLst/>
          </a:prstGeom>
          <a:ln w="38100">
            <a:solidFill>
              <a:srgbClr val="8C4CF7"/>
            </a:solidFill>
          </a:ln>
        </p:spPr>
        <p:style>
          <a:lnRef idx="3">
            <a:schemeClr val="accent1"/>
          </a:lnRef>
          <a:fillRef idx="0">
            <a:schemeClr val="accent1"/>
          </a:fillRef>
          <a:effectRef idx="2">
            <a:schemeClr val="accent1"/>
          </a:effectRef>
          <a:fontRef idx="minor">
            <a:schemeClr val="tx1"/>
          </a:fontRef>
        </p:style>
      </p:cxnSp>
      <p:graphicFrame>
        <p:nvGraphicFramePr>
          <p:cNvPr id="18" name="Tabela 17">
            <a:extLst>
              <a:ext uri="{FF2B5EF4-FFF2-40B4-BE49-F238E27FC236}">
                <a16:creationId xmlns:a16="http://schemas.microsoft.com/office/drawing/2014/main" id="{68C2BB00-09BB-663B-D706-F1583117D074}"/>
              </a:ext>
            </a:extLst>
          </p:cNvPr>
          <p:cNvGraphicFramePr>
            <a:graphicFrameLocks noGrp="1"/>
          </p:cNvGraphicFramePr>
          <p:nvPr>
            <p:extLst>
              <p:ext uri="{D42A27DB-BD31-4B8C-83A1-F6EECF244321}">
                <p14:modId xmlns:p14="http://schemas.microsoft.com/office/powerpoint/2010/main" val="2557438470"/>
              </p:ext>
            </p:extLst>
          </p:nvPr>
        </p:nvGraphicFramePr>
        <p:xfrm>
          <a:off x="8252522" y="3075057"/>
          <a:ext cx="3848410" cy="2926080"/>
        </p:xfrm>
        <a:graphic>
          <a:graphicData uri="http://schemas.openxmlformats.org/drawingml/2006/table">
            <a:tbl>
              <a:tblPr firstRow="1" bandRow="1">
                <a:tableStyleId>{5C22544A-7EE6-4342-B048-85BDC9FD1C3A}</a:tableStyleId>
              </a:tblPr>
              <a:tblGrid>
                <a:gridCol w="1924205">
                  <a:extLst>
                    <a:ext uri="{9D8B030D-6E8A-4147-A177-3AD203B41FA5}">
                      <a16:colId xmlns:a16="http://schemas.microsoft.com/office/drawing/2014/main" val="2199195277"/>
                    </a:ext>
                  </a:extLst>
                </a:gridCol>
                <a:gridCol w="1924205">
                  <a:extLst>
                    <a:ext uri="{9D8B030D-6E8A-4147-A177-3AD203B41FA5}">
                      <a16:colId xmlns:a16="http://schemas.microsoft.com/office/drawing/2014/main" val="1968546513"/>
                    </a:ext>
                  </a:extLst>
                </a:gridCol>
              </a:tblGrid>
              <a:tr h="0">
                <a:tc>
                  <a:txBody>
                    <a:bodyPr/>
                    <a:lstStyle/>
                    <a:p>
                      <a:pPr algn="ctr"/>
                      <a:r>
                        <a:rPr lang="pt-BR" b="0" dirty="0">
                          <a:solidFill>
                            <a:srgbClr val="FFFFFF"/>
                          </a:solidFill>
                          <a:latin typeface="Fredoka" pitchFamily="2" charset="-79"/>
                          <a:cs typeface="Fredoka" pitchFamily="2" charset="-79"/>
                        </a:rPr>
                        <a:t>De rede </a:t>
                      </a:r>
                    </a:p>
                  </a:txBody>
                  <a:tcPr>
                    <a:solidFill>
                      <a:srgbClr val="4C0099"/>
                    </a:solidFill>
                  </a:tcPr>
                </a:tc>
                <a:tc>
                  <a:txBody>
                    <a:bodyPr/>
                    <a:lstStyle/>
                    <a:p>
                      <a:pPr algn="ctr"/>
                      <a:r>
                        <a:rPr lang="pt-BR" b="0" dirty="0">
                          <a:solidFill>
                            <a:srgbClr val="FFFFFF"/>
                          </a:solidFill>
                          <a:latin typeface="Fredoka" pitchFamily="2" charset="-79"/>
                          <a:cs typeface="Fredoka" pitchFamily="2" charset="-79"/>
                        </a:rPr>
                        <a:t>(Total de IPs)</a:t>
                      </a:r>
                    </a:p>
                  </a:txBody>
                  <a:tcPr>
                    <a:solidFill>
                      <a:srgbClr val="4C0099"/>
                    </a:solidFill>
                  </a:tcPr>
                </a:tc>
                <a:extLst>
                  <a:ext uri="{0D108BD9-81ED-4DB2-BD59-A6C34878D82A}">
                    <a16:rowId xmlns:a16="http://schemas.microsoft.com/office/drawing/2014/main" val="1560310599"/>
                  </a:ext>
                </a:extLst>
              </a:tr>
              <a:tr h="252166">
                <a:tc>
                  <a:txBody>
                    <a:bodyPr/>
                    <a:lstStyle/>
                    <a:p>
                      <a:pPr algn="ctr"/>
                      <a:r>
                        <a:rPr lang="pt-BR" dirty="0">
                          <a:solidFill>
                            <a:schemeClr val="tx1"/>
                          </a:solidFill>
                          <a:latin typeface="Fredoka" pitchFamily="2" charset="-79"/>
                          <a:cs typeface="Fredoka" pitchFamily="2" charset="-79"/>
                        </a:rPr>
                        <a:t>/28</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16</a:t>
                      </a:r>
                    </a:p>
                  </a:txBody>
                  <a:tcPr>
                    <a:solidFill>
                      <a:srgbClr val="B589DD"/>
                    </a:solidFill>
                  </a:tcPr>
                </a:tc>
                <a:extLst>
                  <a:ext uri="{0D108BD9-81ED-4DB2-BD59-A6C34878D82A}">
                    <a16:rowId xmlns:a16="http://schemas.microsoft.com/office/drawing/2014/main" val="3796559516"/>
                  </a:ext>
                </a:extLst>
              </a:tr>
              <a:tr h="252166">
                <a:tc>
                  <a:txBody>
                    <a:bodyPr/>
                    <a:lstStyle/>
                    <a:p>
                      <a:pPr algn="ctr"/>
                      <a:r>
                        <a:rPr lang="pt-BR" dirty="0">
                          <a:solidFill>
                            <a:schemeClr val="tx1"/>
                          </a:solidFill>
                          <a:latin typeface="Fredoka" pitchFamily="2" charset="-79"/>
                          <a:cs typeface="Fredoka" pitchFamily="2" charset="-79"/>
                        </a:rPr>
                        <a:t>...</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a:t>
                      </a:r>
                    </a:p>
                  </a:txBody>
                  <a:tcPr>
                    <a:solidFill>
                      <a:srgbClr val="B589DD"/>
                    </a:solidFill>
                  </a:tcPr>
                </a:tc>
                <a:extLst>
                  <a:ext uri="{0D108BD9-81ED-4DB2-BD59-A6C34878D82A}">
                    <a16:rowId xmlns:a16="http://schemas.microsoft.com/office/drawing/2014/main" val="2407772860"/>
                  </a:ext>
                </a:extLst>
              </a:tr>
              <a:tr h="252166">
                <a:tc>
                  <a:txBody>
                    <a:bodyPr/>
                    <a:lstStyle/>
                    <a:p>
                      <a:pPr algn="ctr"/>
                      <a:r>
                        <a:rPr lang="pt-BR" dirty="0">
                          <a:solidFill>
                            <a:schemeClr val="tx1"/>
                          </a:solidFill>
                          <a:latin typeface="Fredoka" pitchFamily="2" charset="-79"/>
                          <a:cs typeface="Fredoka" pitchFamily="2" charset="-79"/>
                        </a:rPr>
                        <a:t>/20</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4.096</a:t>
                      </a:r>
                    </a:p>
                  </a:txBody>
                  <a:tcPr>
                    <a:solidFill>
                      <a:srgbClr val="B589DD"/>
                    </a:solidFill>
                  </a:tcPr>
                </a:tc>
                <a:extLst>
                  <a:ext uri="{0D108BD9-81ED-4DB2-BD59-A6C34878D82A}">
                    <a16:rowId xmlns:a16="http://schemas.microsoft.com/office/drawing/2014/main" val="311011130"/>
                  </a:ext>
                </a:extLst>
              </a:tr>
              <a:tr h="252166">
                <a:tc>
                  <a:txBody>
                    <a:bodyPr/>
                    <a:lstStyle/>
                    <a:p>
                      <a:pPr algn="ctr"/>
                      <a:r>
                        <a:rPr lang="pt-BR" dirty="0">
                          <a:solidFill>
                            <a:schemeClr val="tx1"/>
                          </a:solidFill>
                          <a:latin typeface="Fredoka" pitchFamily="2" charset="-79"/>
                          <a:cs typeface="Fredoka" pitchFamily="2" charset="-79"/>
                        </a:rPr>
                        <a:t>/19</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8.192</a:t>
                      </a:r>
                    </a:p>
                  </a:txBody>
                  <a:tcPr>
                    <a:solidFill>
                      <a:srgbClr val="B589DD"/>
                    </a:solidFill>
                  </a:tcPr>
                </a:tc>
                <a:extLst>
                  <a:ext uri="{0D108BD9-81ED-4DB2-BD59-A6C34878D82A}">
                    <a16:rowId xmlns:a16="http://schemas.microsoft.com/office/drawing/2014/main" val="4032873166"/>
                  </a:ext>
                </a:extLst>
              </a:tr>
              <a:tr h="252166">
                <a:tc>
                  <a:txBody>
                    <a:bodyPr/>
                    <a:lstStyle/>
                    <a:p>
                      <a:pPr algn="ctr"/>
                      <a:r>
                        <a:rPr lang="pt-BR" dirty="0">
                          <a:solidFill>
                            <a:schemeClr val="tx1"/>
                          </a:solidFill>
                          <a:latin typeface="Fredoka" pitchFamily="2" charset="-79"/>
                          <a:cs typeface="Fredoka" pitchFamily="2" charset="-79"/>
                        </a:rPr>
                        <a:t>/18</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16.384</a:t>
                      </a:r>
                    </a:p>
                  </a:txBody>
                  <a:tcPr>
                    <a:solidFill>
                      <a:srgbClr val="B589DD"/>
                    </a:solidFill>
                  </a:tcPr>
                </a:tc>
                <a:extLst>
                  <a:ext uri="{0D108BD9-81ED-4DB2-BD59-A6C34878D82A}">
                    <a16:rowId xmlns:a16="http://schemas.microsoft.com/office/drawing/2014/main" val="106731886"/>
                  </a:ext>
                </a:extLst>
              </a:tr>
              <a:tr h="252166">
                <a:tc>
                  <a:txBody>
                    <a:bodyPr/>
                    <a:lstStyle/>
                    <a:p>
                      <a:pPr algn="ctr"/>
                      <a:r>
                        <a:rPr lang="pt-BR" dirty="0">
                          <a:solidFill>
                            <a:schemeClr val="tx1"/>
                          </a:solidFill>
                          <a:latin typeface="Fredoka" pitchFamily="2" charset="-79"/>
                          <a:cs typeface="Fredoka" pitchFamily="2" charset="-79"/>
                        </a:rPr>
                        <a:t>/17</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32.768</a:t>
                      </a:r>
                    </a:p>
                  </a:txBody>
                  <a:tcPr>
                    <a:solidFill>
                      <a:srgbClr val="B589DD"/>
                    </a:solidFill>
                  </a:tcPr>
                </a:tc>
                <a:extLst>
                  <a:ext uri="{0D108BD9-81ED-4DB2-BD59-A6C34878D82A}">
                    <a16:rowId xmlns:a16="http://schemas.microsoft.com/office/drawing/2014/main" val="3030938362"/>
                  </a:ext>
                </a:extLst>
              </a:tr>
              <a:tr h="252166">
                <a:tc>
                  <a:txBody>
                    <a:bodyPr/>
                    <a:lstStyle/>
                    <a:p>
                      <a:pPr algn="ctr"/>
                      <a:r>
                        <a:rPr lang="pt-BR" dirty="0">
                          <a:solidFill>
                            <a:schemeClr val="tx1"/>
                          </a:solidFill>
                          <a:latin typeface="Fredoka" pitchFamily="2" charset="-79"/>
                          <a:cs typeface="Fredoka" pitchFamily="2" charset="-79"/>
                        </a:rPr>
                        <a:t>/16</a:t>
                      </a:r>
                    </a:p>
                  </a:txBody>
                  <a:tcPr>
                    <a:solidFill>
                      <a:srgbClr val="B589DD"/>
                    </a:solidFill>
                  </a:tcPr>
                </a:tc>
                <a:tc>
                  <a:txBody>
                    <a:bodyPr/>
                    <a:lstStyle/>
                    <a:p>
                      <a:pPr algn="ctr"/>
                      <a:r>
                        <a:rPr lang="pt-BR" dirty="0">
                          <a:solidFill>
                            <a:schemeClr val="tx1"/>
                          </a:solidFill>
                          <a:latin typeface="Fredoka" pitchFamily="2" charset="-79"/>
                          <a:cs typeface="Fredoka" pitchFamily="2" charset="-79"/>
                        </a:rPr>
                        <a:t>65.536</a:t>
                      </a:r>
                    </a:p>
                  </a:txBody>
                  <a:tcPr>
                    <a:solidFill>
                      <a:srgbClr val="B589DD"/>
                    </a:solidFill>
                  </a:tcPr>
                </a:tc>
                <a:extLst>
                  <a:ext uri="{0D108BD9-81ED-4DB2-BD59-A6C34878D82A}">
                    <a16:rowId xmlns:a16="http://schemas.microsoft.com/office/drawing/2014/main" val="680674148"/>
                  </a:ext>
                </a:extLst>
              </a:tr>
            </a:tbl>
          </a:graphicData>
        </a:graphic>
      </p:graphicFrame>
      <p:sp>
        <p:nvSpPr>
          <p:cNvPr id="19" name="CaixaDeTexto 18">
            <a:extLst>
              <a:ext uri="{FF2B5EF4-FFF2-40B4-BE49-F238E27FC236}">
                <a16:creationId xmlns:a16="http://schemas.microsoft.com/office/drawing/2014/main" id="{ABFD772D-A14F-7ED0-E323-19C3C9BD7A7F}"/>
              </a:ext>
            </a:extLst>
          </p:cNvPr>
          <p:cNvSpPr txBox="1"/>
          <p:nvPr/>
        </p:nvSpPr>
        <p:spPr>
          <a:xfrm>
            <a:off x="8196523" y="2536448"/>
            <a:ext cx="3848411"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Blocos CIDR compatíveis com VPC</a:t>
            </a:r>
            <a:endParaRPr lang="pt-BR" dirty="0">
              <a:solidFill>
                <a:srgbClr val="FFFFFF"/>
              </a:solidFill>
            </a:endParaRPr>
          </a:p>
        </p:txBody>
      </p:sp>
      <p:cxnSp>
        <p:nvCxnSpPr>
          <p:cNvPr id="21" name="Conector Reto 20">
            <a:extLst>
              <a:ext uri="{FF2B5EF4-FFF2-40B4-BE49-F238E27FC236}">
                <a16:creationId xmlns:a16="http://schemas.microsoft.com/office/drawing/2014/main" id="{189591FB-4CB2-C1C1-4C37-31FD9BD178E7}"/>
              </a:ext>
            </a:extLst>
          </p:cNvPr>
          <p:cNvCxnSpPr/>
          <p:nvPr/>
        </p:nvCxnSpPr>
        <p:spPr>
          <a:xfrm>
            <a:off x="3103757" y="1706137"/>
            <a:ext cx="0" cy="5151863"/>
          </a:xfrm>
          <a:prstGeom prst="line">
            <a:avLst/>
          </a:prstGeom>
          <a:ln>
            <a:solidFill>
              <a:srgbClr val="B589DD"/>
            </a:solidFill>
          </a:ln>
        </p:spPr>
        <p:style>
          <a:lnRef idx="2">
            <a:schemeClr val="dk1"/>
          </a:lnRef>
          <a:fillRef idx="0">
            <a:schemeClr val="dk1"/>
          </a:fillRef>
          <a:effectRef idx="1">
            <a:schemeClr val="dk1"/>
          </a:effectRef>
          <a:fontRef idx="minor">
            <a:schemeClr val="tx1"/>
          </a:fontRef>
        </p:style>
      </p:cxnSp>
      <p:cxnSp>
        <p:nvCxnSpPr>
          <p:cNvPr id="22" name="Conector Reto 21">
            <a:extLst>
              <a:ext uri="{FF2B5EF4-FFF2-40B4-BE49-F238E27FC236}">
                <a16:creationId xmlns:a16="http://schemas.microsoft.com/office/drawing/2014/main" id="{C1F5760A-E86E-20E4-8412-F3860225E14E}"/>
              </a:ext>
            </a:extLst>
          </p:cNvPr>
          <p:cNvCxnSpPr/>
          <p:nvPr/>
        </p:nvCxnSpPr>
        <p:spPr>
          <a:xfrm>
            <a:off x="8157012" y="1706137"/>
            <a:ext cx="0" cy="5151863"/>
          </a:xfrm>
          <a:prstGeom prst="line">
            <a:avLst/>
          </a:prstGeom>
          <a:ln>
            <a:solidFill>
              <a:srgbClr val="B589DD"/>
            </a:solidFill>
          </a:ln>
        </p:spPr>
        <p:style>
          <a:lnRef idx="2">
            <a:schemeClr val="dk1"/>
          </a:lnRef>
          <a:fillRef idx="0">
            <a:schemeClr val="dk1"/>
          </a:fillRef>
          <a:effectRef idx="1">
            <a:schemeClr val="dk1"/>
          </a:effectRef>
          <a:fontRef idx="minor">
            <a:schemeClr val="tx1"/>
          </a:fontRef>
        </p:style>
      </p:cxnSp>
      <p:sp>
        <p:nvSpPr>
          <p:cNvPr id="23" name="CaixaDeTexto 22">
            <a:extLst>
              <a:ext uri="{FF2B5EF4-FFF2-40B4-BE49-F238E27FC236}">
                <a16:creationId xmlns:a16="http://schemas.microsoft.com/office/drawing/2014/main" id="{3ABB11CE-F7E8-51F8-B489-BDC1C595B026}"/>
              </a:ext>
            </a:extLst>
          </p:cNvPr>
          <p:cNvSpPr txBox="1"/>
          <p:nvPr/>
        </p:nvSpPr>
        <p:spPr>
          <a:xfrm>
            <a:off x="3140616" y="2064402"/>
            <a:ext cx="5111906" cy="369332"/>
          </a:xfrm>
          <a:prstGeom prst="rect">
            <a:avLst/>
          </a:prstGeom>
          <a:noFill/>
        </p:spPr>
        <p:txBody>
          <a:bodyPr wrap="square">
            <a:spAutoFit/>
          </a:bodyPr>
          <a:lstStyle/>
          <a:p>
            <a:r>
              <a:rPr lang="pt-BR" dirty="0">
                <a:solidFill>
                  <a:srgbClr val="FFFFFF"/>
                </a:solidFill>
                <a:latin typeface="Fredoka" pitchFamily="2" charset="-79"/>
                <a:cs typeface="Fredoka" pitchFamily="2" charset="-79"/>
              </a:rPr>
              <a:t>Um endereço IPv4 são quatro grupos de 8 bits</a:t>
            </a:r>
            <a:endParaRPr lang="pt-BR" dirty="0">
              <a:solidFill>
                <a:srgbClr val="FFFFFF"/>
              </a:solidFill>
            </a:endParaRPr>
          </a:p>
        </p:txBody>
      </p:sp>
      <p:sp>
        <p:nvSpPr>
          <p:cNvPr id="24" name="CaixaDeTexto 23">
            <a:extLst>
              <a:ext uri="{FF2B5EF4-FFF2-40B4-BE49-F238E27FC236}">
                <a16:creationId xmlns:a16="http://schemas.microsoft.com/office/drawing/2014/main" id="{E74EEA7E-2AFC-B485-7B41-AAEDBD6B6C59}"/>
              </a:ext>
            </a:extLst>
          </p:cNvPr>
          <p:cNvSpPr txBox="1"/>
          <p:nvPr/>
        </p:nvSpPr>
        <p:spPr>
          <a:xfrm>
            <a:off x="4024815" y="2905780"/>
            <a:ext cx="3343508" cy="707886"/>
          </a:xfrm>
          <a:prstGeom prst="rect">
            <a:avLst/>
          </a:prstGeom>
          <a:noFill/>
        </p:spPr>
        <p:txBody>
          <a:bodyPr wrap="square" rtlCol="0">
            <a:spAutoFit/>
          </a:bodyPr>
          <a:lstStyle/>
          <a:p>
            <a:r>
              <a:rPr lang="pt-BR" sz="4000" dirty="0">
                <a:solidFill>
                  <a:srgbClr val="FFFFFF"/>
                </a:solidFill>
                <a:latin typeface="Fredoka" pitchFamily="2" charset="-79"/>
                <a:cs typeface="Fredoka" pitchFamily="2" charset="-79"/>
              </a:rPr>
              <a:t>10.22.0.0/16</a:t>
            </a:r>
            <a:endParaRPr lang="pt-BR" dirty="0">
              <a:solidFill>
                <a:srgbClr val="FFFFFF"/>
              </a:solidFill>
              <a:latin typeface="Fredoka" pitchFamily="2" charset="-79"/>
              <a:cs typeface="Fredoka" pitchFamily="2" charset="-79"/>
            </a:endParaRPr>
          </a:p>
        </p:txBody>
      </p:sp>
      <p:sp>
        <p:nvSpPr>
          <p:cNvPr id="26" name="CaixaDeTexto 25">
            <a:extLst>
              <a:ext uri="{FF2B5EF4-FFF2-40B4-BE49-F238E27FC236}">
                <a16:creationId xmlns:a16="http://schemas.microsoft.com/office/drawing/2014/main" id="{AEA5A143-0D40-C500-72C3-33CBC9110623}"/>
              </a:ext>
            </a:extLst>
          </p:cNvPr>
          <p:cNvSpPr txBox="1"/>
          <p:nvPr/>
        </p:nvSpPr>
        <p:spPr>
          <a:xfrm>
            <a:off x="3084617" y="4325328"/>
            <a:ext cx="5111906" cy="400110"/>
          </a:xfrm>
          <a:prstGeom prst="rect">
            <a:avLst/>
          </a:prstGeom>
          <a:noFill/>
        </p:spPr>
        <p:txBody>
          <a:bodyPr wrap="square">
            <a:spAutoFit/>
          </a:bodyPr>
          <a:lstStyle/>
          <a:p>
            <a:r>
              <a:rPr lang="pt-BR" sz="2000" dirty="0">
                <a:solidFill>
                  <a:srgbClr val="FFFFFF"/>
                </a:solidFill>
                <a:latin typeface="Fredoka" pitchFamily="2" charset="-79"/>
                <a:cs typeface="Fredoka" pitchFamily="2" charset="-79"/>
              </a:rPr>
              <a:t>00001010 . 0010110. 00000000 . 00000000</a:t>
            </a:r>
            <a:endParaRPr lang="pt-BR" sz="2000" dirty="0">
              <a:solidFill>
                <a:srgbClr val="FFFFFF"/>
              </a:solidFill>
            </a:endParaRPr>
          </a:p>
        </p:txBody>
      </p:sp>
      <p:sp>
        <p:nvSpPr>
          <p:cNvPr id="27" name="Retângulo 26">
            <a:extLst>
              <a:ext uri="{FF2B5EF4-FFF2-40B4-BE49-F238E27FC236}">
                <a16:creationId xmlns:a16="http://schemas.microsoft.com/office/drawing/2014/main" id="{661C3B70-ABAA-DBBC-1DF0-4DA9E776B6A4}"/>
              </a:ext>
            </a:extLst>
          </p:cNvPr>
          <p:cNvSpPr/>
          <p:nvPr/>
        </p:nvSpPr>
        <p:spPr>
          <a:xfrm>
            <a:off x="3211712" y="5423274"/>
            <a:ext cx="2117034" cy="1214451"/>
          </a:xfrm>
          <a:prstGeom prst="rect">
            <a:avLst/>
          </a:prstGeom>
          <a:solidFill>
            <a:srgbClr val="8C4CF7"/>
          </a:solidFill>
          <a:ln>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/16 reserva os primeiros 16 bits para identificação da rede</a:t>
            </a:r>
          </a:p>
        </p:txBody>
      </p:sp>
      <p:sp>
        <p:nvSpPr>
          <p:cNvPr id="28" name="Retângulo 27">
            <a:extLst>
              <a:ext uri="{FF2B5EF4-FFF2-40B4-BE49-F238E27FC236}">
                <a16:creationId xmlns:a16="http://schemas.microsoft.com/office/drawing/2014/main" id="{9004F0F4-84BE-4D9A-9BAE-4439D7BCD776}"/>
              </a:ext>
            </a:extLst>
          </p:cNvPr>
          <p:cNvSpPr/>
          <p:nvPr/>
        </p:nvSpPr>
        <p:spPr>
          <a:xfrm>
            <a:off x="5511088" y="5413552"/>
            <a:ext cx="2532235" cy="1253377"/>
          </a:xfrm>
          <a:prstGeom prst="rect">
            <a:avLst/>
          </a:prstGeom>
          <a:solidFill>
            <a:srgbClr val="8C4CF7"/>
          </a:solidFill>
          <a:ln>
            <a:solidFill>
              <a:srgbClr val="8C4C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FFFFFF"/>
                </a:solidFill>
                <a:latin typeface="Fredoka" pitchFamily="2" charset="-79"/>
                <a:cs typeface="Fredoka" pitchFamily="2" charset="-79"/>
              </a:rPr>
              <a:t>Os bits restantes são o intervalo do host:</a:t>
            </a:r>
          </a:p>
          <a:p>
            <a:pPr algn="ctr"/>
            <a:r>
              <a:rPr lang="pt-BR" dirty="0">
                <a:solidFill>
                  <a:srgbClr val="FFFFFF"/>
                </a:solidFill>
                <a:latin typeface="Fredoka" pitchFamily="2" charset="-79"/>
                <a:cs typeface="Fredoka" pitchFamily="2" charset="-79"/>
              </a:rPr>
              <a:t>10.22.0.0 a </a:t>
            </a:r>
            <a:br>
              <a:rPr lang="pt-BR" dirty="0">
                <a:solidFill>
                  <a:srgbClr val="FFFFFF"/>
                </a:solidFill>
                <a:latin typeface="Fredoka" pitchFamily="2" charset="-79"/>
                <a:cs typeface="Fredoka" pitchFamily="2" charset="-79"/>
              </a:rPr>
            </a:br>
            <a:r>
              <a:rPr lang="pt-BR" dirty="0">
                <a:solidFill>
                  <a:srgbClr val="FFFFFF"/>
                </a:solidFill>
                <a:latin typeface="Fredoka" pitchFamily="2" charset="-79"/>
                <a:cs typeface="Fredoka" pitchFamily="2" charset="-79"/>
              </a:rPr>
              <a:t>10.22.255.255</a:t>
            </a:r>
          </a:p>
        </p:txBody>
      </p:sp>
      <p:cxnSp>
        <p:nvCxnSpPr>
          <p:cNvPr id="30" name="Conector Reto 29">
            <a:extLst>
              <a:ext uri="{FF2B5EF4-FFF2-40B4-BE49-F238E27FC236}">
                <a16:creationId xmlns:a16="http://schemas.microsoft.com/office/drawing/2014/main" id="{9D96F225-FB3A-A264-3C9C-12E38E5E92F2}"/>
              </a:ext>
            </a:extLst>
          </p:cNvPr>
          <p:cNvCxnSpPr>
            <a:cxnSpLocks/>
          </p:cNvCxnSpPr>
          <p:nvPr/>
        </p:nvCxnSpPr>
        <p:spPr>
          <a:xfrm>
            <a:off x="3211712" y="4785515"/>
            <a:ext cx="0" cy="450704"/>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32" name="Conector Reto 31">
            <a:extLst>
              <a:ext uri="{FF2B5EF4-FFF2-40B4-BE49-F238E27FC236}">
                <a16:creationId xmlns:a16="http://schemas.microsoft.com/office/drawing/2014/main" id="{BB89513A-A8B1-F9AB-5138-4DE12999BD6C}"/>
              </a:ext>
            </a:extLst>
          </p:cNvPr>
          <p:cNvCxnSpPr>
            <a:cxnSpLocks/>
          </p:cNvCxnSpPr>
          <p:nvPr/>
        </p:nvCxnSpPr>
        <p:spPr>
          <a:xfrm>
            <a:off x="3211712" y="5236219"/>
            <a:ext cx="2117034" cy="0"/>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35" name="Conector Reto 34">
            <a:extLst>
              <a:ext uri="{FF2B5EF4-FFF2-40B4-BE49-F238E27FC236}">
                <a16:creationId xmlns:a16="http://schemas.microsoft.com/office/drawing/2014/main" id="{C2714C5E-917D-73E4-88C7-921DCEFB9376}"/>
              </a:ext>
            </a:extLst>
          </p:cNvPr>
          <p:cNvCxnSpPr>
            <a:cxnSpLocks/>
          </p:cNvCxnSpPr>
          <p:nvPr/>
        </p:nvCxnSpPr>
        <p:spPr>
          <a:xfrm flipV="1">
            <a:off x="5328746" y="4785515"/>
            <a:ext cx="0" cy="450704"/>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40" name="Conector Reto 39">
            <a:extLst>
              <a:ext uri="{FF2B5EF4-FFF2-40B4-BE49-F238E27FC236}">
                <a16:creationId xmlns:a16="http://schemas.microsoft.com/office/drawing/2014/main" id="{73BCD036-9EDF-543B-4DD0-6158DA83C0DD}"/>
              </a:ext>
            </a:extLst>
          </p:cNvPr>
          <p:cNvCxnSpPr>
            <a:cxnSpLocks/>
          </p:cNvCxnSpPr>
          <p:nvPr/>
        </p:nvCxnSpPr>
        <p:spPr>
          <a:xfrm>
            <a:off x="5511098" y="4785515"/>
            <a:ext cx="0" cy="450704"/>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41" name="Conector Reto 40">
            <a:extLst>
              <a:ext uri="{FF2B5EF4-FFF2-40B4-BE49-F238E27FC236}">
                <a16:creationId xmlns:a16="http://schemas.microsoft.com/office/drawing/2014/main" id="{EA16986E-4AD1-BD85-836C-9209AC0FB5C2}"/>
              </a:ext>
            </a:extLst>
          </p:cNvPr>
          <p:cNvCxnSpPr>
            <a:cxnSpLocks/>
          </p:cNvCxnSpPr>
          <p:nvPr/>
        </p:nvCxnSpPr>
        <p:spPr>
          <a:xfrm>
            <a:off x="5511098" y="5236219"/>
            <a:ext cx="2532235" cy="0"/>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45" name="Conector Reto 44">
            <a:extLst>
              <a:ext uri="{FF2B5EF4-FFF2-40B4-BE49-F238E27FC236}">
                <a16:creationId xmlns:a16="http://schemas.microsoft.com/office/drawing/2014/main" id="{FFAFBA77-BDF2-7B60-17A1-F7B73BCA9B64}"/>
              </a:ext>
            </a:extLst>
          </p:cNvPr>
          <p:cNvCxnSpPr/>
          <p:nvPr/>
        </p:nvCxnSpPr>
        <p:spPr>
          <a:xfrm flipV="1">
            <a:off x="8043333" y="4785515"/>
            <a:ext cx="0" cy="450704"/>
          </a:xfrm>
          <a:prstGeom prst="line">
            <a:avLst/>
          </a:prstGeom>
          <a:ln w="28575">
            <a:solidFill>
              <a:srgbClr val="8C4CF7"/>
            </a:solidFill>
          </a:ln>
        </p:spPr>
        <p:style>
          <a:lnRef idx="3">
            <a:schemeClr val="dk1"/>
          </a:lnRef>
          <a:fillRef idx="0">
            <a:schemeClr val="dk1"/>
          </a:fillRef>
          <a:effectRef idx="2">
            <a:schemeClr val="dk1"/>
          </a:effectRef>
          <a:fontRef idx="minor">
            <a:schemeClr val="tx1"/>
          </a:fontRef>
        </p:style>
      </p:cxnSp>
      <p:cxnSp>
        <p:nvCxnSpPr>
          <p:cNvPr id="47" name="Conector Reto 46">
            <a:extLst>
              <a:ext uri="{FF2B5EF4-FFF2-40B4-BE49-F238E27FC236}">
                <a16:creationId xmlns:a16="http://schemas.microsoft.com/office/drawing/2014/main" id="{B7F2474E-8B04-E45A-E4F4-ED20A1A833EA}"/>
              </a:ext>
            </a:extLst>
          </p:cNvPr>
          <p:cNvCxnSpPr>
            <a:endCxn id="27" idx="0"/>
          </p:cNvCxnSpPr>
          <p:nvPr/>
        </p:nvCxnSpPr>
        <p:spPr>
          <a:xfrm>
            <a:off x="4243589" y="5236219"/>
            <a:ext cx="0" cy="187055"/>
          </a:xfrm>
          <a:prstGeom prst="line">
            <a:avLst/>
          </a:prstGeom>
          <a:ln w="25400">
            <a:solidFill>
              <a:srgbClr val="8C4CF7"/>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1FD82229-61A2-624D-5AE0-3E74CF2ADFBB}"/>
              </a:ext>
            </a:extLst>
          </p:cNvPr>
          <p:cNvCxnSpPr/>
          <p:nvPr/>
        </p:nvCxnSpPr>
        <p:spPr>
          <a:xfrm>
            <a:off x="6810778" y="5226497"/>
            <a:ext cx="0" cy="187055"/>
          </a:xfrm>
          <a:prstGeom prst="line">
            <a:avLst/>
          </a:prstGeom>
          <a:ln w="25400">
            <a:solidFill>
              <a:srgbClr val="8C4CF7"/>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B67564D8-4A9F-1005-6CBC-0678AD737E47}"/>
              </a:ext>
            </a:extLst>
          </p:cNvPr>
          <p:cNvCxnSpPr>
            <a:cxnSpLocks/>
          </p:cNvCxnSpPr>
          <p:nvPr/>
        </p:nvCxnSpPr>
        <p:spPr>
          <a:xfrm flipH="1" flipV="1">
            <a:off x="3464994" y="3255948"/>
            <a:ext cx="504000" cy="3775"/>
          </a:xfrm>
          <a:prstGeom prst="line">
            <a:avLst/>
          </a:prstGeom>
          <a:ln w="47625">
            <a:solidFill>
              <a:srgbClr val="8C4CF7"/>
            </a:solidFill>
          </a:ln>
        </p:spPr>
        <p:style>
          <a:lnRef idx="3">
            <a:schemeClr val="dk1"/>
          </a:lnRef>
          <a:fillRef idx="0">
            <a:schemeClr val="dk1"/>
          </a:fillRef>
          <a:effectRef idx="2">
            <a:schemeClr val="dk1"/>
          </a:effectRef>
          <a:fontRef idx="minor">
            <a:schemeClr val="tx1"/>
          </a:fontRef>
        </p:style>
      </p:cxnSp>
      <p:cxnSp>
        <p:nvCxnSpPr>
          <p:cNvPr id="52" name="Conector de Seta Reta 51">
            <a:extLst>
              <a:ext uri="{FF2B5EF4-FFF2-40B4-BE49-F238E27FC236}">
                <a16:creationId xmlns:a16="http://schemas.microsoft.com/office/drawing/2014/main" id="{4274CF66-E176-0DE9-FD2B-6AE1B9EF9A23}"/>
              </a:ext>
            </a:extLst>
          </p:cNvPr>
          <p:cNvCxnSpPr/>
          <p:nvPr/>
        </p:nvCxnSpPr>
        <p:spPr>
          <a:xfrm>
            <a:off x="3490574" y="3255948"/>
            <a:ext cx="0" cy="1095620"/>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ector de Seta Reta 52">
            <a:extLst>
              <a:ext uri="{FF2B5EF4-FFF2-40B4-BE49-F238E27FC236}">
                <a16:creationId xmlns:a16="http://schemas.microsoft.com/office/drawing/2014/main" id="{6DD2F388-BA8E-3F3A-9DE4-72DA6AC79164}"/>
              </a:ext>
            </a:extLst>
          </p:cNvPr>
          <p:cNvCxnSpPr>
            <a:cxnSpLocks/>
          </p:cNvCxnSpPr>
          <p:nvPr/>
        </p:nvCxnSpPr>
        <p:spPr>
          <a:xfrm>
            <a:off x="5010301" y="3587426"/>
            <a:ext cx="0" cy="737902"/>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ector de Seta Reta 54">
            <a:extLst>
              <a:ext uri="{FF2B5EF4-FFF2-40B4-BE49-F238E27FC236}">
                <a16:creationId xmlns:a16="http://schemas.microsoft.com/office/drawing/2014/main" id="{5D0FB498-42C8-99E3-2DC7-8AC599619FD1}"/>
              </a:ext>
            </a:extLst>
          </p:cNvPr>
          <p:cNvCxnSpPr>
            <a:cxnSpLocks/>
          </p:cNvCxnSpPr>
          <p:nvPr/>
        </p:nvCxnSpPr>
        <p:spPr>
          <a:xfrm>
            <a:off x="6000189" y="3917176"/>
            <a:ext cx="0" cy="434392"/>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ector de Seta Reta 56">
            <a:extLst>
              <a:ext uri="{FF2B5EF4-FFF2-40B4-BE49-F238E27FC236}">
                <a16:creationId xmlns:a16="http://schemas.microsoft.com/office/drawing/2014/main" id="{6F79E0BB-8581-B60A-2950-69F43BF05D0A}"/>
              </a:ext>
            </a:extLst>
          </p:cNvPr>
          <p:cNvCxnSpPr>
            <a:cxnSpLocks/>
          </p:cNvCxnSpPr>
          <p:nvPr/>
        </p:nvCxnSpPr>
        <p:spPr>
          <a:xfrm>
            <a:off x="7485733" y="3759547"/>
            <a:ext cx="0" cy="565781"/>
          </a:xfrm>
          <a:prstGeom prst="straightConnector1">
            <a:avLst/>
          </a:prstGeom>
          <a:ln w="47625" cap="flat" cmpd="sng" algn="ctr">
            <a:solidFill>
              <a:srgbClr val="8C4CF7"/>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onector Reto 58">
            <a:extLst>
              <a:ext uri="{FF2B5EF4-FFF2-40B4-BE49-F238E27FC236}">
                <a16:creationId xmlns:a16="http://schemas.microsoft.com/office/drawing/2014/main" id="{59EB72FE-D844-623C-1EBB-30469B0B0DA4}"/>
              </a:ext>
            </a:extLst>
          </p:cNvPr>
          <p:cNvCxnSpPr>
            <a:cxnSpLocks/>
          </p:cNvCxnSpPr>
          <p:nvPr/>
        </p:nvCxnSpPr>
        <p:spPr>
          <a:xfrm flipH="1">
            <a:off x="5536826" y="3940007"/>
            <a:ext cx="463363" cy="0"/>
          </a:xfrm>
          <a:prstGeom prst="line">
            <a:avLst/>
          </a:prstGeom>
          <a:ln w="47625">
            <a:solidFill>
              <a:srgbClr val="8C4CF7"/>
            </a:solidFill>
          </a:ln>
        </p:spPr>
        <p:style>
          <a:lnRef idx="3">
            <a:schemeClr val="dk1"/>
          </a:lnRef>
          <a:fillRef idx="0">
            <a:schemeClr val="dk1"/>
          </a:fillRef>
          <a:effectRef idx="2">
            <a:schemeClr val="dk1"/>
          </a:effectRef>
          <a:fontRef idx="minor">
            <a:schemeClr val="tx1"/>
          </a:fontRef>
        </p:style>
      </p:cxnSp>
      <p:cxnSp>
        <p:nvCxnSpPr>
          <p:cNvPr id="60" name="Conector Reto 59">
            <a:extLst>
              <a:ext uri="{FF2B5EF4-FFF2-40B4-BE49-F238E27FC236}">
                <a16:creationId xmlns:a16="http://schemas.microsoft.com/office/drawing/2014/main" id="{B5887A12-D3D6-24A7-035D-28F83796664D}"/>
              </a:ext>
            </a:extLst>
          </p:cNvPr>
          <p:cNvCxnSpPr>
            <a:cxnSpLocks/>
          </p:cNvCxnSpPr>
          <p:nvPr/>
        </p:nvCxnSpPr>
        <p:spPr>
          <a:xfrm flipV="1">
            <a:off x="5561953" y="3548571"/>
            <a:ext cx="0" cy="391436"/>
          </a:xfrm>
          <a:prstGeom prst="line">
            <a:avLst/>
          </a:prstGeom>
          <a:ln w="47625">
            <a:solidFill>
              <a:srgbClr val="8C4CF7"/>
            </a:solidFill>
          </a:ln>
        </p:spPr>
        <p:style>
          <a:lnRef idx="3">
            <a:schemeClr val="dk1"/>
          </a:lnRef>
          <a:fillRef idx="0">
            <a:schemeClr val="dk1"/>
          </a:fillRef>
          <a:effectRef idx="2">
            <a:schemeClr val="dk1"/>
          </a:effectRef>
          <a:fontRef idx="minor">
            <a:schemeClr val="tx1"/>
          </a:fontRef>
        </p:style>
      </p:cxnSp>
      <p:cxnSp>
        <p:nvCxnSpPr>
          <p:cNvPr id="66" name="Conector Reto 65">
            <a:extLst>
              <a:ext uri="{FF2B5EF4-FFF2-40B4-BE49-F238E27FC236}">
                <a16:creationId xmlns:a16="http://schemas.microsoft.com/office/drawing/2014/main" id="{89E13D16-C821-0209-FBB8-13B29DBC764D}"/>
              </a:ext>
            </a:extLst>
          </p:cNvPr>
          <p:cNvCxnSpPr>
            <a:cxnSpLocks/>
          </p:cNvCxnSpPr>
          <p:nvPr/>
        </p:nvCxnSpPr>
        <p:spPr>
          <a:xfrm flipV="1">
            <a:off x="6012889" y="3548571"/>
            <a:ext cx="0" cy="210976"/>
          </a:xfrm>
          <a:prstGeom prst="line">
            <a:avLst/>
          </a:prstGeom>
          <a:ln w="47625">
            <a:solidFill>
              <a:srgbClr val="8C4CF7"/>
            </a:solidFill>
          </a:ln>
        </p:spPr>
        <p:style>
          <a:lnRef idx="3">
            <a:schemeClr val="dk1"/>
          </a:lnRef>
          <a:fillRef idx="0">
            <a:schemeClr val="dk1"/>
          </a:fillRef>
          <a:effectRef idx="2">
            <a:schemeClr val="dk1"/>
          </a:effectRef>
          <a:fontRef idx="minor">
            <a:schemeClr val="tx1"/>
          </a:fontRef>
        </p:style>
      </p:cxnSp>
      <p:cxnSp>
        <p:nvCxnSpPr>
          <p:cNvPr id="71" name="Conector Reto 70">
            <a:extLst>
              <a:ext uri="{FF2B5EF4-FFF2-40B4-BE49-F238E27FC236}">
                <a16:creationId xmlns:a16="http://schemas.microsoft.com/office/drawing/2014/main" id="{E7ACDD75-96C1-EC79-78B7-3EC367DB44A8}"/>
              </a:ext>
            </a:extLst>
          </p:cNvPr>
          <p:cNvCxnSpPr>
            <a:cxnSpLocks/>
          </p:cNvCxnSpPr>
          <p:nvPr/>
        </p:nvCxnSpPr>
        <p:spPr>
          <a:xfrm flipH="1">
            <a:off x="5996827" y="3744289"/>
            <a:ext cx="1513355" cy="0"/>
          </a:xfrm>
          <a:prstGeom prst="line">
            <a:avLst/>
          </a:prstGeom>
          <a:ln w="47625">
            <a:solidFill>
              <a:srgbClr val="8C4CF7"/>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3152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C34128CC-0962-E15D-496D-3A3FA9E03A20}"/>
              </a:ext>
            </a:extLst>
          </p:cNvPr>
          <p:cNvSpPr txBox="1"/>
          <p:nvPr/>
        </p:nvSpPr>
        <p:spPr>
          <a:xfrm>
            <a:off x="393538" y="105827"/>
            <a:ext cx="8115461" cy="1077218"/>
          </a:xfrm>
          <a:prstGeom prst="rect">
            <a:avLst/>
          </a:prstGeom>
          <a:noFill/>
        </p:spPr>
        <p:txBody>
          <a:bodyPr wrap="square" rtlCol="0">
            <a:spAutoFit/>
          </a:bodyPr>
          <a:lstStyle/>
          <a:p>
            <a:r>
              <a:rPr lang="pt-BR" sz="3200" dirty="0">
                <a:solidFill>
                  <a:schemeClr val="accent4"/>
                </a:solidFill>
                <a:latin typeface="Fredoka" pitchFamily="2" charset="-79"/>
                <a:cs typeface="Fredoka" pitchFamily="2" charset="-79"/>
              </a:rPr>
              <a:t>TÓPICOS DE CONCEITOS </a:t>
            </a:r>
            <a:br>
              <a:rPr lang="pt-BR" sz="3200" dirty="0">
                <a:solidFill>
                  <a:schemeClr val="accent4"/>
                </a:solidFill>
                <a:latin typeface="Fredoka" pitchFamily="2" charset="-79"/>
                <a:cs typeface="Fredoka" pitchFamily="2" charset="-79"/>
              </a:rPr>
            </a:br>
            <a:r>
              <a:rPr lang="pt-BR" sz="3200" dirty="0">
                <a:solidFill>
                  <a:schemeClr val="accent4"/>
                </a:solidFill>
                <a:latin typeface="Fredoka" pitchFamily="2" charset="-79"/>
                <a:cs typeface="Fredoka" pitchFamily="2" charset="-79"/>
              </a:rPr>
              <a:t>BÁSICOS DA VPC</a:t>
            </a:r>
          </a:p>
        </p:txBody>
      </p:sp>
      <p:sp>
        <p:nvSpPr>
          <p:cNvPr id="6" name="Retângulo Arredondado 5">
            <a:extLst>
              <a:ext uri="{FF2B5EF4-FFF2-40B4-BE49-F238E27FC236}">
                <a16:creationId xmlns:a16="http://schemas.microsoft.com/office/drawing/2014/main" id="{CDDB030F-3492-63BE-0A04-A47D0295779B}"/>
              </a:ext>
            </a:extLst>
          </p:cNvPr>
          <p:cNvSpPr/>
          <p:nvPr/>
        </p:nvSpPr>
        <p:spPr>
          <a:xfrm>
            <a:off x="452607" y="3152294"/>
            <a:ext cx="2592729" cy="1307940"/>
          </a:xfrm>
          <a:prstGeom prst="round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CONCEITOS BÁSICOS DE VPC</a:t>
            </a:r>
          </a:p>
        </p:txBody>
      </p:sp>
      <p:sp>
        <p:nvSpPr>
          <p:cNvPr id="8" name="Retângulo 7">
            <a:extLst>
              <a:ext uri="{FF2B5EF4-FFF2-40B4-BE49-F238E27FC236}">
                <a16:creationId xmlns:a16="http://schemas.microsoft.com/office/drawing/2014/main" id="{88D675BF-9144-9842-C658-234D66D988AA}"/>
              </a:ext>
            </a:extLst>
          </p:cNvPr>
          <p:cNvSpPr/>
          <p:nvPr/>
        </p:nvSpPr>
        <p:spPr>
          <a:xfrm>
            <a:off x="6114096" y="455578"/>
            <a:ext cx="4328932" cy="636607"/>
          </a:xfrm>
          <a:prstGeom prst="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AMAZON VPC</a:t>
            </a:r>
          </a:p>
        </p:txBody>
      </p:sp>
      <p:sp>
        <p:nvSpPr>
          <p:cNvPr id="10" name="Retângulo 9">
            <a:extLst>
              <a:ext uri="{FF2B5EF4-FFF2-40B4-BE49-F238E27FC236}">
                <a16:creationId xmlns:a16="http://schemas.microsoft.com/office/drawing/2014/main" id="{FF3F38CB-1554-80BB-E59C-0BB83087B3CF}"/>
              </a:ext>
            </a:extLst>
          </p:cNvPr>
          <p:cNvSpPr/>
          <p:nvPr/>
        </p:nvSpPr>
        <p:spPr>
          <a:xfrm>
            <a:off x="6114096" y="1356791"/>
            <a:ext cx="4328932" cy="636607"/>
          </a:xfrm>
          <a:prstGeom prst="rect">
            <a:avLst/>
          </a:prstGeom>
          <a:solidFill>
            <a:srgbClr val="1C7F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SUB-REDES</a:t>
            </a:r>
          </a:p>
        </p:txBody>
      </p:sp>
      <p:sp>
        <p:nvSpPr>
          <p:cNvPr id="11" name="Retângulo 10">
            <a:extLst>
              <a:ext uri="{FF2B5EF4-FFF2-40B4-BE49-F238E27FC236}">
                <a16:creationId xmlns:a16="http://schemas.microsoft.com/office/drawing/2014/main" id="{DA562B21-9761-D965-4689-A534A61A931B}"/>
              </a:ext>
            </a:extLst>
          </p:cNvPr>
          <p:cNvSpPr/>
          <p:nvPr/>
        </p:nvSpPr>
        <p:spPr>
          <a:xfrm>
            <a:off x="6114096" y="2258004"/>
            <a:ext cx="4328932" cy="636607"/>
          </a:xfrm>
          <a:prstGeom prst="rect">
            <a:avLst/>
          </a:prstGeom>
          <a:solidFill>
            <a:srgbClr val="3355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TABELA DE ROTAS</a:t>
            </a:r>
          </a:p>
        </p:txBody>
      </p:sp>
      <p:sp>
        <p:nvSpPr>
          <p:cNvPr id="12" name="Retângulo 11">
            <a:extLst>
              <a:ext uri="{FF2B5EF4-FFF2-40B4-BE49-F238E27FC236}">
                <a16:creationId xmlns:a16="http://schemas.microsoft.com/office/drawing/2014/main" id="{04CDDDDA-4EA1-DBA3-8656-BE5B0F8C6C47}"/>
              </a:ext>
            </a:extLst>
          </p:cNvPr>
          <p:cNvSpPr/>
          <p:nvPr/>
        </p:nvSpPr>
        <p:spPr>
          <a:xfrm>
            <a:off x="6114096" y="3152294"/>
            <a:ext cx="4328932" cy="636607"/>
          </a:xfrm>
          <a:prstGeom prst="rect">
            <a:avLst/>
          </a:prstGeom>
          <a:solidFill>
            <a:srgbClr val="5F28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INTERNET GATEWAY</a:t>
            </a:r>
          </a:p>
        </p:txBody>
      </p:sp>
      <p:sp>
        <p:nvSpPr>
          <p:cNvPr id="13" name="Retângulo 12">
            <a:extLst>
              <a:ext uri="{FF2B5EF4-FFF2-40B4-BE49-F238E27FC236}">
                <a16:creationId xmlns:a16="http://schemas.microsoft.com/office/drawing/2014/main" id="{2F9D94CE-5682-56D3-A67C-1CC2279ED8FD}"/>
              </a:ext>
            </a:extLst>
          </p:cNvPr>
          <p:cNvSpPr/>
          <p:nvPr/>
        </p:nvSpPr>
        <p:spPr>
          <a:xfrm>
            <a:off x="6114096" y="4053507"/>
            <a:ext cx="4328932" cy="636607"/>
          </a:xfrm>
          <a:prstGeom prst="rect">
            <a:avLst/>
          </a:prstGeom>
          <a:solidFill>
            <a:srgbClr val="964D1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IP ELÁSTICO</a:t>
            </a:r>
          </a:p>
        </p:txBody>
      </p:sp>
      <p:sp>
        <p:nvSpPr>
          <p:cNvPr id="2" name="Retângulo 1">
            <a:extLst>
              <a:ext uri="{FF2B5EF4-FFF2-40B4-BE49-F238E27FC236}">
                <a16:creationId xmlns:a16="http://schemas.microsoft.com/office/drawing/2014/main" id="{32A7830B-D4B1-AD69-D0E4-563C4F9EBF99}"/>
              </a:ext>
            </a:extLst>
          </p:cNvPr>
          <p:cNvSpPr/>
          <p:nvPr/>
        </p:nvSpPr>
        <p:spPr>
          <a:xfrm>
            <a:off x="6114096" y="4953609"/>
            <a:ext cx="4328932" cy="636607"/>
          </a:xfrm>
          <a:prstGeom prst="rect">
            <a:avLst/>
          </a:prstGeom>
          <a:solidFill>
            <a:srgbClr val="AD5EA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INTERFACE DE REDE ELÁSTICA</a:t>
            </a:r>
          </a:p>
        </p:txBody>
      </p:sp>
      <p:sp>
        <p:nvSpPr>
          <p:cNvPr id="7" name="Retângulo 6">
            <a:extLst>
              <a:ext uri="{FF2B5EF4-FFF2-40B4-BE49-F238E27FC236}">
                <a16:creationId xmlns:a16="http://schemas.microsoft.com/office/drawing/2014/main" id="{80301634-F623-3A7A-C93F-BD4EED1FB8B3}"/>
              </a:ext>
            </a:extLst>
          </p:cNvPr>
          <p:cNvSpPr/>
          <p:nvPr/>
        </p:nvSpPr>
        <p:spPr>
          <a:xfrm>
            <a:off x="6114096" y="5848866"/>
            <a:ext cx="4328932" cy="636607"/>
          </a:xfrm>
          <a:prstGeom prst="rect">
            <a:avLst/>
          </a:prstGeom>
          <a:solidFill>
            <a:srgbClr val="325B7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latin typeface="Fredoka" pitchFamily="2" charset="-79"/>
                <a:cs typeface="Fredoka" pitchFamily="2" charset="-79"/>
              </a:rPr>
              <a:t>NAT GATEWAY</a:t>
            </a:r>
          </a:p>
        </p:txBody>
      </p:sp>
    </p:spTree>
    <p:extLst>
      <p:ext uri="{BB962C8B-B14F-4D97-AF65-F5344CB8AC3E}">
        <p14:creationId xmlns:p14="http://schemas.microsoft.com/office/powerpoint/2010/main" val="246868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derstanding AWS VPC: A Comprehensive Guide from Basics to Best Practices  | by Ajay Uppu | Medium">
            <a:extLst>
              <a:ext uri="{FF2B5EF4-FFF2-40B4-BE49-F238E27FC236}">
                <a16:creationId xmlns:a16="http://schemas.microsoft.com/office/drawing/2014/main" id="{14E805FA-33DE-EC32-1435-0A8ECB848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822" y="1355652"/>
            <a:ext cx="3073400" cy="30734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D49DBCB6-B274-DD51-F441-61317BF68F52}"/>
              </a:ext>
            </a:extLst>
          </p:cNvPr>
          <p:cNvSpPr txBox="1"/>
          <p:nvPr/>
        </p:nvSpPr>
        <p:spPr>
          <a:xfrm>
            <a:off x="7576017" y="4899686"/>
            <a:ext cx="4218370" cy="830997"/>
          </a:xfrm>
          <a:prstGeom prst="rect">
            <a:avLst/>
          </a:prstGeom>
          <a:noFill/>
        </p:spPr>
        <p:txBody>
          <a:bodyPr wrap="square" rtlCol="0">
            <a:spAutoFit/>
          </a:bodyPr>
          <a:lstStyle/>
          <a:p>
            <a:r>
              <a:rPr lang="pt-BR" sz="4800" dirty="0">
                <a:solidFill>
                  <a:schemeClr val="accent4"/>
                </a:solidFill>
                <a:latin typeface="Fredoka" pitchFamily="2" charset="-79"/>
                <a:cs typeface="Fredoka" pitchFamily="2" charset="-79"/>
              </a:rPr>
              <a:t>AMAZON VPC</a:t>
            </a:r>
          </a:p>
        </p:txBody>
      </p:sp>
      <p:sp>
        <p:nvSpPr>
          <p:cNvPr id="3" name="CaixaDeTexto 2">
            <a:extLst>
              <a:ext uri="{FF2B5EF4-FFF2-40B4-BE49-F238E27FC236}">
                <a16:creationId xmlns:a16="http://schemas.microsoft.com/office/drawing/2014/main" id="{50054A8A-504B-7B0A-D265-0604458771DC}"/>
              </a:ext>
            </a:extLst>
          </p:cNvPr>
          <p:cNvSpPr txBox="1"/>
          <p:nvPr/>
        </p:nvSpPr>
        <p:spPr>
          <a:xfrm>
            <a:off x="507823" y="2465457"/>
            <a:ext cx="7068194" cy="1200329"/>
          </a:xfrm>
          <a:prstGeom prst="rect">
            <a:avLst/>
          </a:prstGeom>
          <a:noFill/>
        </p:spPr>
        <p:txBody>
          <a:bodyPr wrap="square">
            <a:spAutoFit/>
          </a:bodyPr>
          <a:lstStyle/>
          <a:p>
            <a:r>
              <a:rPr lang="pt-BR" sz="2400" dirty="0">
                <a:solidFill>
                  <a:srgbClr val="FFFFFF"/>
                </a:solidFill>
                <a:latin typeface="Fredoka" pitchFamily="2" charset="-79"/>
                <a:cs typeface="Fredoka" pitchFamily="2" charset="-79"/>
              </a:rPr>
              <a:t>Como podemos garantir que nossa rede tenha endereços IP suficientes para oferecer às nossas cargas de trabalho?</a:t>
            </a:r>
            <a:endParaRPr lang="pt-BR" sz="2400" dirty="0"/>
          </a:p>
        </p:txBody>
      </p:sp>
    </p:spTree>
    <p:extLst>
      <p:ext uri="{BB962C8B-B14F-4D97-AF65-F5344CB8AC3E}">
        <p14:creationId xmlns:p14="http://schemas.microsoft.com/office/powerpoint/2010/main" val="442645899"/>
      </p:ext>
    </p:extLst>
  </p:cSld>
  <p:clrMapOvr>
    <a:masterClrMapping/>
  </p:clrMapOvr>
</p:sld>
</file>

<file path=ppt/theme/theme1.xml><?xml version="1.0" encoding="utf-8"?>
<a:theme xmlns:a="http://schemas.openxmlformats.org/drawingml/2006/main" name="theme-aws">
  <a:themeElements>
    <a:clrScheme name="Personalizada 2">
      <a:dk1>
        <a:sysClr val="windowText" lastClr="000000"/>
      </a:dk1>
      <a:lt1>
        <a:srgbClr val="232F3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aws" id="{8855C268-06D2-E444-B796-DA0C846829A2}" vid="{45222048-A9A8-074E-A438-7D64D3CA0F6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theme-aws</Template>
  <TotalTime>10278</TotalTime>
  <Words>2835</Words>
  <Application>Microsoft Macintosh PowerPoint</Application>
  <PresentationFormat>Widescreen</PresentationFormat>
  <Paragraphs>617</Paragraphs>
  <Slides>44</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44</vt:i4>
      </vt:variant>
    </vt:vector>
  </HeadingPairs>
  <TitlesOfParts>
    <vt:vector size="52" baseType="lpstr">
      <vt:lpstr>Aptos</vt:lpstr>
      <vt:lpstr>Arial</vt:lpstr>
      <vt:lpstr>Calibri</vt:lpstr>
      <vt:lpstr>Calibri Light</vt:lpstr>
      <vt:lpstr>Cambria Math</vt:lpstr>
      <vt:lpstr>Comic Sans MS</vt:lpstr>
      <vt:lpstr>Fredoka</vt:lpstr>
      <vt:lpstr>theme-aws</vt:lpstr>
      <vt:lpstr>VISÃO GERAL DO MÓDULO</vt:lpstr>
      <vt:lpstr>ENDEREÇOS IP</vt:lpstr>
      <vt:lpstr>IPv4</vt:lpstr>
      <vt:lpstr>IPv6</vt:lpstr>
      <vt:lpstr>Apresentação do PowerPoint</vt:lpstr>
      <vt:lpstr>EXEMPLO DE IPV4</vt:lpstr>
      <vt:lpstr>ROTEAMENTO SEM CLASSE ENTRE DOMÍNIOS (CIDR)</vt:lpstr>
      <vt:lpstr>Apresentação do PowerPoint</vt:lpstr>
      <vt:lpstr>Apresentação do PowerPoint</vt:lpstr>
      <vt:lpstr>Apresentação do PowerPoint</vt:lpstr>
      <vt:lpstr>   VPC: É a nossa rede virtual e privada dentro da AWS.   Fornece isolamento lógico para suas cargas de trabalho  Permite controles de acesso personalizados e configurações de segurança para os recursos   Está vinculado a uma única região AWS </vt:lpstr>
      <vt:lpstr>Subnets (sub-redes): É a forma como uma rede, como os endereços de rede, os seguimentos de rede são divido na AWS.   Subnets são provisionadas em AZs, a subnet é vinculada a uma AZ. Usamos subnets para criar isolamento de redes e também para prover escalabilidade quando usamos subnets em Multi-AZ  As subnets são criadas com endereçamentos de IP que devem respeitar o bloco de IP disponível na VPC, a subnet está contida na VPC</vt:lpstr>
      <vt:lpstr>EXEMPLO DE CALCULADORA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VPC Padrão da Amazon:   Provisionadas na criação da conta  Pré-configuradas para uso imediato  Abrangem todas as zonas de disponibilidade na região  De propriedade e controladas pelo cliente</vt:lpstr>
      <vt:lpstr>      Implante suas VPCs em várias zonas de disponibilidade para obter alta disponibilidade  Crie sub-redes em cada zona de disponibilidade  Implante recursos em cada zona de disponibilidade  Distribua o tráfego entre as zonas de disponibilidade usando balanceadores de carga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VPC PEERING</vt:lpstr>
      <vt:lpstr>Apresentação do PowerPoint</vt:lpstr>
      <vt:lpstr>Apresentação do PowerPoint</vt:lpstr>
      <vt:lpstr>Apresentação do PowerPoint</vt:lpstr>
      <vt:lpstr>REDES HÍBRIDAS</vt:lpstr>
      <vt:lpstr>Apresentação do PowerPoint</vt:lpstr>
      <vt:lpstr>Apresentação do PowerPoint</vt:lpstr>
      <vt:lpstr>AWS DIRECT CONNECT</vt:lpstr>
      <vt:lpstr>Apresentação do PowerPoint</vt:lpstr>
      <vt:lpstr>Apresentação do PowerPoint</vt:lpstr>
      <vt:lpstr>AWS SITE-TO-SITE VPN</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Tomas de Andrade Alric</dc:creator>
  <cp:lastModifiedBy>.</cp:lastModifiedBy>
  <cp:revision>35</cp:revision>
  <dcterms:created xsi:type="dcterms:W3CDTF">2023-11-29T14:31:02Z</dcterms:created>
  <dcterms:modified xsi:type="dcterms:W3CDTF">2024-07-13T17:44:21Z</dcterms:modified>
</cp:coreProperties>
</file>